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4" r:id="rId4"/>
    <p:sldId id="263" r:id="rId5"/>
    <p:sldId id="265" r:id="rId6"/>
    <p:sldId id="266" r:id="rId7"/>
    <p:sldId id="267" r:id="rId8"/>
    <p:sldId id="268" r:id="rId9"/>
    <p:sldId id="269" r:id="rId10"/>
    <p:sldId id="271" r:id="rId11"/>
    <p:sldId id="270" r:id="rId12"/>
    <p:sldId id="272" r:id="rId13"/>
  </p:sldIdLst>
  <p:sldSz cx="12192000" cy="6858000"/>
  <p:notesSz cx="6735763" cy="9866313"/>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ol">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FE6DD6A1-03CD-4D5A-8390-E739DE244155}"/>
              </a:ext>
            </a:extLst>
          </p:cNvPr>
          <p:cNvSpPr>
            <a:spLocks noGrp="1"/>
          </p:cNvSpPr>
          <p:nvPr>
            <p:ph type="ctrTitle"/>
          </p:nvPr>
        </p:nvSpPr>
        <p:spPr>
          <a:xfrm>
            <a:off x="1524000" y="1122363"/>
            <a:ext cx="9144000" cy="2387600"/>
          </a:xfrm>
        </p:spPr>
        <p:txBody>
          <a:bodyPr anchor="b"/>
          <a:lstStyle>
            <a:lvl1pPr algn="ctr">
              <a:defRPr sz="6000"/>
            </a:lvl1pPr>
          </a:lstStyle>
          <a:p>
            <a:r>
              <a:rPr lang="ca-ES"/>
              <a:t>Feu clic aquí per editar l'estil</a:t>
            </a:r>
          </a:p>
        </p:txBody>
      </p:sp>
      <p:sp>
        <p:nvSpPr>
          <p:cNvPr id="3" name="Subtítol 2">
            <a:extLst>
              <a:ext uri="{FF2B5EF4-FFF2-40B4-BE49-F238E27FC236}">
                <a16:creationId xmlns:a16="http://schemas.microsoft.com/office/drawing/2014/main" id="{09DAFEFD-7641-40B1-8EF1-FE250ECE47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a-ES"/>
              <a:t>Feu clic aquí per editar l'estil de subtítols del patró</a:t>
            </a:r>
          </a:p>
        </p:txBody>
      </p:sp>
      <p:sp>
        <p:nvSpPr>
          <p:cNvPr id="4" name="Contenidor de data 3">
            <a:extLst>
              <a:ext uri="{FF2B5EF4-FFF2-40B4-BE49-F238E27FC236}">
                <a16:creationId xmlns:a16="http://schemas.microsoft.com/office/drawing/2014/main" id="{FD12FBFA-BE6E-4525-B355-A07C2253AFBD}"/>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4E00C18B-46DC-4F39-AC96-D7864ABDCC95}"/>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15D55D15-88EE-44D1-93B2-3F289117B6D4}"/>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102360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ol i text vertical">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B4995895-2F0D-44DD-BA28-CC461C4632E4}"/>
              </a:ext>
            </a:extLst>
          </p:cNvPr>
          <p:cNvSpPr>
            <a:spLocks noGrp="1"/>
          </p:cNvSpPr>
          <p:nvPr>
            <p:ph type="title"/>
          </p:nvPr>
        </p:nvSpPr>
        <p:spPr/>
        <p:txBody>
          <a:bodyPr/>
          <a:lstStyle/>
          <a:p>
            <a:r>
              <a:rPr lang="ca-ES"/>
              <a:t>Feu clic aquí per editar l'estil</a:t>
            </a:r>
          </a:p>
        </p:txBody>
      </p:sp>
      <p:sp>
        <p:nvSpPr>
          <p:cNvPr id="3" name="Contenidor de text vertical 2">
            <a:extLst>
              <a:ext uri="{FF2B5EF4-FFF2-40B4-BE49-F238E27FC236}">
                <a16:creationId xmlns:a16="http://schemas.microsoft.com/office/drawing/2014/main" id="{23268510-CA0C-4622-B244-B2D7FA349DA8}"/>
              </a:ext>
            </a:extLst>
          </p:cNvPr>
          <p:cNvSpPr>
            <a:spLocks noGrp="1"/>
          </p:cNvSpPr>
          <p:nvPr>
            <p:ph type="body" orient="vert" idx="1"/>
          </p:nvPr>
        </p:nvSpPr>
        <p:spPr/>
        <p:txBody>
          <a:bodyPr vert="eaVert"/>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6D48B2B3-4087-4D6A-8BDD-E4BB6EEB8908}"/>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E1BF1AA8-D630-4E22-A8A2-A04198CBBA0B}"/>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9A320F7F-2D8E-4142-89B4-988DF2C41F3C}"/>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3369293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ol vertical i text">
    <p:spTree>
      <p:nvGrpSpPr>
        <p:cNvPr id="1" name=""/>
        <p:cNvGrpSpPr/>
        <p:nvPr/>
      </p:nvGrpSpPr>
      <p:grpSpPr>
        <a:xfrm>
          <a:off x="0" y="0"/>
          <a:ext cx="0" cy="0"/>
          <a:chOff x="0" y="0"/>
          <a:chExt cx="0" cy="0"/>
        </a:xfrm>
      </p:grpSpPr>
      <p:sp>
        <p:nvSpPr>
          <p:cNvPr id="2" name="Títol vertical 1">
            <a:extLst>
              <a:ext uri="{FF2B5EF4-FFF2-40B4-BE49-F238E27FC236}">
                <a16:creationId xmlns:a16="http://schemas.microsoft.com/office/drawing/2014/main" id="{0AB6270B-F242-4A8A-8482-F347C0B7DCE1}"/>
              </a:ext>
            </a:extLst>
          </p:cNvPr>
          <p:cNvSpPr>
            <a:spLocks noGrp="1"/>
          </p:cNvSpPr>
          <p:nvPr>
            <p:ph type="title" orient="vert"/>
          </p:nvPr>
        </p:nvSpPr>
        <p:spPr>
          <a:xfrm>
            <a:off x="8724900" y="365125"/>
            <a:ext cx="2628900" cy="5811838"/>
          </a:xfrm>
        </p:spPr>
        <p:txBody>
          <a:bodyPr vert="eaVert"/>
          <a:lstStyle/>
          <a:p>
            <a:r>
              <a:rPr lang="ca-ES"/>
              <a:t>Feu clic aquí per editar l'estil</a:t>
            </a:r>
          </a:p>
        </p:txBody>
      </p:sp>
      <p:sp>
        <p:nvSpPr>
          <p:cNvPr id="3" name="Contenidor de text vertical 2">
            <a:extLst>
              <a:ext uri="{FF2B5EF4-FFF2-40B4-BE49-F238E27FC236}">
                <a16:creationId xmlns:a16="http://schemas.microsoft.com/office/drawing/2014/main" id="{BAABE23A-F3F5-4946-87E0-CD7493A84244}"/>
              </a:ext>
            </a:extLst>
          </p:cNvPr>
          <p:cNvSpPr>
            <a:spLocks noGrp="1"/>
          </p:cNvSpPr>
          <p:nvPr>
            <p:ph type="body" orient="vert" idx="1"/>
          </p:nvPr>
        </p:nvSpPr>
        <p:spPr>
          <a:xfrm>
            <a:off x="838200" y="365125"/>
            <a:ext cx="7734300" cy="5811838"/>
          </a:xfrm>
        </p:spPr>
        <p:txBody>
          <a:bodyPr vert="eaVert"/>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D44B8F25-E372-4661-8F0B-35D2FAEBF228}"/>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E4C790A3-B182-4FBD-80B5-0721043800AC}"/>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DA2B5B58-C806-4B1A-A082-885179208B4B}"/>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2905768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ol i objectes">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D00EE676-AB55-432F-9F4D-F9F8068086FB}"/>
              </a:ext>
            </a:extLst>
          </p:cNvPr>
          <p:cNvSpPr>
            <a:spLocks noGrp="1"/>
          </p:cNvSpPr>
          <p:nvPr>
            <p:ph type="title"/>
          </p:nvPr>
        </p:nvSpPr>
        <p:spPr/>
        <p:txBody>
          <a:bodyPr/>
          <a:lstStyle/>
          <a:p>
            <a:r>
              <a:rPr lang="ca-ES"/>
              <a:t>Feu clic aquí per editar l'estil</a:t>
            </a:r>
          </a:p>
        </p:txBody>
      </p:sp>
      <p:sp>
        <p:nvSpPr>
          <p:cNvPr id="3" name="Contenidor de contingut 2">
            <a:extLst>
              <a:ext uri="{FF2B5EF4-FFF2-40B4-BE49-F238E27FC236}">
                <a16:creationId xmlns:a16="http://schemas.microsoft.com/office/drawing/2014/main" id="{6F68AF95-3DD1-4002-8222-5626E2082CAF}"/>
              </a:ext>
            </a:extLst>
          </p:cNvPr>
          <p:cNvSpPr>
            <a:spLocks noGrp="1"/>
          </p:cNvSpPr>
          <p:nvPr>
            <p:ph idx="1"/>
          </p:nvPr>
        </p:nvSpPr>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228FB95B-6252-4869-9090-F49DC5638A66}"/>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8F84A16F-3DE4-47E4-94D3-02127F9C6F6F}"/>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ACC92B06-5DB7-4EDD-BAB3-216A32B95018}"/>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1216016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pçalera de la secció">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7EFF75BF-89E4-4577-9F84-9E44A12647DC}"/>
              </a:ext>
            </a:extLst>
          </p:cNvPr>
          <p:cNvSpPr>
            <a:spLocks noGrp="1"/>
          </p:cNvSpPr>
          <p:nvPr>
            <p:ph type="title"/>
          </p:nvPr>
        </p:nvSpPr>
        <p:spPr>
          <a:xfrm>
            <a:off x="831850" y="1709738"/>
            <a:ext cx="10515600" cy="2852737"/>
          </a:xfrm>
        </p:spPr>
        <p:txBody>
          <a:bodyPr anchor="b"/>
          <a:lstStyle>
            <a:lvl1pPr>
              <a:defRPr sz="6000"/>
            </a:lvl1pPr>
          </a:lstStyle>
          <a:p>
            <a:r>
              <a:rPr lang="ca-ES"/>
              <a:t>Feu clic aquí per editar l'estil</a:t>
            </a:r>
          </a:p>
        </p:txBody>
      </p:sp>
      <p:sp>
        <p:nvSpPr>
          <p:cNvPr id="3" name="Contenidor de text 2">
            <a:extLst>
              <a:ext uri="{FF2B5EF4-FFF2-40B4-BE49-F238E27FC236}">
                <a16:creationId xmlns:a16="http://schemas.microsoft.com/office/drawing/2014/main" id="{033EE4EB-4CAC-4113-BD80-63E37FAEB71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a-ES"/>
              <a:t>Feu clic per editar els estils del text del patró</a:t>
            </a:r>
          </a:p>
        </p:txBody>
      </p:sp>
      <p:sp>
        <p:nvSpPr>
          <p:cNvPr id="4" name="Contenidor de data 3">
            <a:extLst>
              <a:ext uri="{FF2B5EF4-FFF2-40B4-BE49-F238E27FC236}">
                <a16:creationId xmlns:a16="http://schemas.microsoft.com/office/drawing/2014/main" id="{B14A36DF-D1EB-474B-8C0E-CD5B44F3875B}"/>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345F1D71-277D-4453-A2EB-16E0FA361157}"/>
              </a:ext>
            </a:extLst>
          </p:cNvPr>
          <p:cNvSpPr>
            <a:spLocks noGrp="1"/>
          </p:cNvSpPr>
          <p:nvPr>
            <p:ph type="ftr" sz="quarter" idx="11"/>
          </p:nvPr>
        </p:nvSpPr>
        <p:spPr/>
        <p:txBody>
          <a:bodyPr/>
          <a:lstStyle/>
          <a:p>
            <a:endParaRPr lang="ca-ES"/>
          </a:p>
        </p:txBody>
      </p:sp>
      <p:sp>
        <p:nvSpPr>
          <p:cNvPr id="6" name="Contenidor de número de diapositiva 5">
            <a:extLst>
              <a:ext uri="{FF2B5EF4-FFF2-40B4-BE49-F238E27FC236}">
                <a16:creationId xmlns:a16="http://schemas.microsoft.com/office/drawing/2014/main" id="{B90F9CDD-C57F-4069-AADB-08882DB35708}"/>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204050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ctes">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0C3F93CD-36C8-4E36-9C30-D52B0698F45A}"/>
              </a:ext>
            </a:extLst>
          </p:cNvPr>
          <p:cNvSpPr>
            <a:spLocks noGrp="1"/>
          </p:cNvSpPr>
          <p:nvPr>
            <p:ph type="title"/>
          </p:nvPr>
        </p:nvSpPr>
        <p:spPr/>
        <p:txBody>
          <a:bodyPr/>
          <a:lstStyle/>
          <a:p>
            <a:r>
              <a:rPr lang="ca-ES"/>
              <a:t>Feu clic aquí per editar l'estil</a:t>
            </a:r>
          </a:p>
        </p:txBody>
      </p:sp>
      <p:sp>
        <p:nvSpPr>
          <p:cNvPr id="3" name="Contenidor de contingut 2">
            <a:extLst>
              <a:ext uri="{FF2B5EF4-FFF2-40B4-BE49-F238E27FC236}">
                <a16:creationId xmlns:a16="http://schemas.microsoft.com/office/drawing/2014/main" id="{82C4D826-96A5-41B4-AE8C-E2A7FB0B440C}"/>
              </a:ext>
            </a:extLst>
          </p:cNvPr>
          <p:cNvSpPr>
            <a:spLocks noGrp="1"/>
          </p:cNvSpPr>
          <p:nvPr>
            <p:ph sz="half" idx="1"/>
          </p:nvPr>
        </p:nvSpPr>
        <p:spPr>
          <a:xfrm>
            <a:off x="838200" y="1825625"/>
            <a:ext cx="5181600" cy="435133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contingut 3">
            <a:extLst>
              <a:ext uri="{FF2B5EF4-FFF2-40B4-BE49-F238E27FC236}">
                <a16:creationId xmlns:a16="http://schemas.microsoft.com/office/drawing/2014/main" id="{95979E97-C83B-4633-BCBE-C4EB3A543D22}"/>
              </a:ext>
            </a:extLst>
          </p:cNvPr>
          <p:cNvSpPr>
            <a:spLocks noGrp="1"/>
          </p:cNvSpPr>
          <p:nvPr>
            <p:ph sz="half" idx="2"/>
          </p:nvPr>
        </p:nvSpPr>
        <p:spPr>
          <a:xfrm>
            <a:off x="6172200" y="1825625"/>
            <a:ext cx="5181600" cy="435133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data 4">
            <a:extLst>
              <a:ext uri="{FF2B5EF4-FFF2-40B4-BE49-F238E27FC236}">
                <a16:creationId xmlns:a16="http://schemas.microsoft.com/office/drawing/2014/main" id="{9A197F17-DCF4-4213-815D-9ADACA050ED8}"/>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6" name="Contenidor de peu de pàgina 5">
            <a:extLst>
              <a:ext uri="{FF2B5EF4-FFF2-40B4-BE49-F238E27FC236}">
                <a16:creationId xmlns:a16="http://schemas.microsoft.com/office/drawing/2014/main" id="{6851DA1A-695D-48AA-8B17-ABD75665F02C}"/>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B89A2D78-2CE3-418F-AA07-95AB00CF2A19}"/>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1836436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C1627E6B-B557-44D8-A5D6-1A239CD5E928}"/>
              </a:ext>
            </a:extLst>
          </p:cNvPr>
          <p:cNvSpPr>
            <a:spLocks noGrp="1"/>
          </p:cNvSpPr>
          <p:nvPr>
            <p:ph type="title"/>
          </p:nvPr>
        </p:nvSpPr>
        <p:spPr>
          <a:xfrm>
            <a:off x="839788" y="365125"/>
            <a:ext cx="10515600" cy="1325563"/>
          </a:xfrm>
        </p:spPr>
        <p:txBody>
          <a:bodyPr/>
          <a:lstStyle/>
          <a:p>
            <a:r>
              <a:rPr lang="ca-ES"/>
              <a:t>Feu clic aquí per editar l'estil</a:t>
            </a:r>
          </a:p>
        </p:txBody>
      </p:sp>
      <p:sp>
        <p:nvSpPr>
          <p:cNvPr id="3" name="Contenidor de text 2">
            <a:extLst>
              <a:ext uri="{FF2B5EF4-FFF2-40B4-BE49-F238E27FC236}">
                <a16:creationId xmlns:a16="http://schemas.microsoft.com/office/drawing/2014/main" id="{B7C181E8-A656-4A9B-B6C6-224E9B01AD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per editar els estils del text del patró</a:t>
            </a:r>
          </a:p>
        </p:txBody>
      </p:sp>
      <p:sp>
        <p:nvSpPr>
          <p:cNvPr id="4" name="Contenidor de contingut 3">
            <a:extLst>
              <a:ext uri="{FF2B5EF4-FFF2-40B4-BE49-F238E27FC236}">
                <a16:creationId xmlns:a16="http://schemas.microsoft.com/office/drawing/2014/main" id="{2997CC86-994C-4395-8F82-F1EBB1107F35}"/>
              </a:ext>
            </a:extLst>
          </p:cNvPr>
          <p:cNvSpPr>
            <a:spLocks noGrp="1"/>
          </p:cNvSpPr>
          <p:nvPr>
            <p:ph sz="half" idx="2"/>
          </p:nvPr>
        </p:nvSpPr>
        <p:spPr>
          <a:xfrm>
            <a:off x="839788" y="2505075"/>
            <a:ext cx="5157787" cy="368458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5" name="Contenidor de text 4">
            <a:extLst>
              <a:ext uri="{FF2B5EF4-FFF2-40B4-BE49-F238E27FC236}">
                <a16:creationId xmlns:a16="http://schemas.microsoft.com/office/drawing/2014/main" id="{672D2653-2917-4B36-AFEF-EE78DCA682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a-ES"/>
              <a:t>Feu clic per editar els estils del text del patró</a:t>
            </a:r>
          </a:p>
        </p:txBody>
      </p:sp>
      <p:sp>
        <p:nvSpPr>
          <p:cNvPr id="6" name="Contenidor de contingut 5">
            <a:extLst>
              <a:ext uri="{FF2B5EF4-FFF2-40B4-BE49-F238E27FC236}">
                <a16:creationId xmlns:a16="http://schemas.microsoft.com/office/drawing/2014/main" id="{047C4383-40BF-44AB-9709-4A5FF8A02450}"/>
              </a:ext>
            </a:extLst>
          </p:cNvPr>
          <p:cNvSpPr>
            <a:spLocks noGrp="1"/>
          </p:cNvSpPr>
          <p:nvPr>
            <p:ph sz="quarter" idx="4"/>
          </p:nvPr>
        </p:nvSpPr>
        <p:spPr>
          <a:xfrm>
            <a:off x="6172200" y="2505075"/>
            <a:ext cx="5183188" cy="3684588"/>
          </a:xfrm>
        </p:spPr>
        <p:txBody>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7" name="Contenidor de data 6">
            <a:extLst>
              <a:ext uri="{FF2B5EF4-FFF2-40B4-BE49-F238E27FC236}">
                <a16:creationId xmlns:a16="http://schemas.microsoft.com/office/drawing/2014/main" id="{2CAD219B-53F2-4CD5-893E-DDA3823FEAE2}"/>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8" name="Contenidor de peu de pàgina 7">
            <a:extLst>
              <a:ext uri="{FF2B5EF4-FFF2-40B4-BE49-F238E27FC236}">
                <a16:creationId xmlns:a16="http://schemas.microsoft.com/office/drawing/2014/main" id="{9D886F3C-3DCB-4761-9256-D9A3C4C7661D}"/>
              </a:ext>
            </a:extLst>
          </p:cNvPr>
          <p:cNvSpPr>
            <a:spLocks noGrp="1"/>
          </p:cNvSpPr>
          <p:nvPr>
            <p:ph type="ftr" sz="quarter" idx="11"/>
          </p:nvPr>
        </p:nvSpPr>
        <p:spPr/>
        <p:txBody>
          <a:bodyPr/>
          <a:lstStyle/>
          <a:p>
            <a:endParaRPr lang="ca-ES"/>
          </a:p>
        </p:txBody>
      </p:sp>
      <p:sp>
        <p:nvSpPr>
          <p:cNvPr id="9" name="Contenidor de número de diapositiva 8">
            <a:extLst>
              <a:ext uri="{FF2B5EF4-FFF2-40B4-BE49-F238E27FC236}">
                <a16:creationId xmlns:a16="http://schemas.microsoft.com/office/drawing/2014/main" id="{7E5D23B5-2475-441E-B25D-AE7E46E1BE58}"/>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2996830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omés títol">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67E6C1B1-997F-44DA-9312-C99CC543C6CA}"/>
              </a:ext>
            </a:extLst>
          </p:cNvPr>
          <p:cNvSpPr>
            <a:spLocks noGrp="1"/>
          </p:cNvSpPr>
          <p:nvPr>
            <p:ph type="title"/>
          </p:nvPr>
        </p:nvSpPr>
        <p:spPr/>
        <p:txBody>
          <a:bodyPr/>
          <a:lstStyle/>
          <a:p>
            <a:r>
              <a:rPr lang="ca-ES"/>
              <a:t>Feu clic aquí per editar l'estil</a:t>
            </a:r>
          </a:p>
        </p:txBody>
      </p:sp>
      <p:sp>
        <p:nvSpPr>
          <p:cNvPr id="3" name="Contenidor de data 2">
            <a:extLst>
              <a:ext uri="{FF2B5EF4-FFF2-40B4-BE49-F238E27FC236}">
                <a16:creationId xmlns:a16="http://schemas.microsoft.com/office/drawing/2014/main" id="{5EB9E608-A90B-43F3-B141-4E10274C38E4}"/>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4" name="Contenidor de peu de pàgina 3">
            <a:extLst>
              <a:ext uri="{FF2B5EF4-FFF2-40B4-BE49-F238E27FC236}">
                <a16:creationId xmlns:a16="http://schemas.microsoft.com/office/drawing/2014/main" id="{D2DAEF6B-8FAD-43DA-9F8E-7555F57C6D6E}"/>
              </a:ext>
            </a:extLst>
          </p:cNvPr>
          <p:cNvSpPr>
            <a:spLocks noGrp="1"/>
          </p:cNvSpPr>
          <p:nvPr>
            <p:ph type="ftr" sz="quarter" idx="11"/>
          </p:nvPr>
        </p:nvSpPr>
        <p:spPr/>
        <p:txBody>
          <a:bodyPr/>
          <a:lstStyle/>
          <a:p>
            <a:endParaRPr lang="ca-ES"/>
          </a:p>
        </p:txBody>
      </p:sp>
      <p:sp>
        <p:nvSpPr>
          <p:cNvPr id="5" name="Contenidor de número de diapositiva 4">
            <a:extLst>
              <a:ext uri="{FF2B5EF4-FFF2-40B4-BE49-F238E27FC236}">
                <a16:creationId xmlns:a16="http://schemas.microsoft.com/office/drawing/2014/main" id="{75AF8004-50FD-4ABA-8CCF-1CEB253FC1A4}"/>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1946166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
    <p:spTree>
      <p:nvGrpSpPr>
        <p:cNvPr id="1" name=""/>
        <p:cNvGrpSpPr/>
        <p:nvPr/>
      </p:nvGrpSpPr>
      <p:grpSpPr>
        <a:xfrm>
          <a:off x="0" y="0"/>
          <a:ext cx="0" cy="0"/>
          <a:chOff x="0" y="0"/>
          <a:chExt cx="0" cy="0"/>
        </a:xfrm>
      </p:grpSpPr>
      <p:sp>
        <p:nvSpPr>
          <p:cNvPr id="2" name="Contenidor de data 1">
            <a:extLst>
              <a:ext uri="{FF2B5EF4-FFF2-40B4-BE49-F238E27FC236}">
                <a16:creationId xmlns:a16="http://schemas.microsoft.com/office/drawing/2014/main" id="{176CDE28-4A08-46B7-9200-96541CA43516}"/>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3" name="Contenidor de peu de pàgina 2">
            <a:extLst>
              <a:ext uri="{FF2B5EF4-FFF2-40B4-BE49-F238E27FC236}">
                <a16:creationId xmlns:a16="http://schemas.microsoft.com/office/drawing/2014/main" id="{9C7EA46D-3A3C-4FDF-BCA4-44A0EE32E1FB}"/>
              </a:ext>
            </a:extLst>
          </p:cNvPr>
          <p:cNvSpPr>
            <a:spLocks noGrp="1"/>
          </p:cNvSpPr>
          <p:nvPr>
            <p:ph type="ftr" sz="quarter" idx="11"/>
          </p:nvPr>
        </p:nvSpPr>
        <p:spPr/>
        <p:txBody>
          <a:bodyPr/>
          <a:lstStyle/>
          <a:p>
            <a:endParaRPr lang="ca-ES"/>
          </a:p>
        </p:txBody>
      </p:sp>
      <p:sp>
        <p:nvSpPr>
          <p:cNvPr id="4" name="Contenidor de número de diapositiva 3">
            <a:extLst>
              <a:ext uri="{FF2B5EF4-FFF2-40B4-BE49-F238E27FC236}">
                <a16:creationId xmlns:a16="http://schemas.microsoft.com/office/drawing/2014/main" id="{4CF3AE3C-27DC-4E33-876C-153A8A8F5162}"/>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12734997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ingut amb llegenda">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FD10AAE2-D603-48EC-83FF-6455886D7158}"/>
              </a:ext>
            </a:extLst>
          </p:cNvPr>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e contingut 2">
            <a:extLst>
              <a:ext uri="{FF2B5EF4-FFF2-40B4-BE49-F238E27FC236}">
                <a16:creationId xmlns:a16="http://schemas.microsoft.com/office/drawing/2014/main" id="{13C19B6F-A64E-48BA-B417-E93ABFE0D8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text 3">
            <a:extLst>
              <a:ext uri="{FF2B5EF4-FFF2-40B4-BE49-F238E27FC236}">
                <a16:creationId xmlns:a16="http://schemas.microsoft.com/office/drawing/2014/main" id="{DCCC50B1-2824-4853-A112-B7EFDE1C7D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per editar els estils del text del patró</a:t>
            </a:r>
          </a:p>
        </p:txBody>
      </p:sp>
      <p:sp>
        <p:nvSpPr>
          <p:cNvPr id="5" name="Contenidor de data 4">
            <a:extLst>
              <a:ext uri="{FF2B5EF4-FFF2-40B4-BE49-F238E27FC236}">
                <a16:creationId xmlns:a16="http://schemas.microsoft.com/office/drawing/2014/main" id="{71A72FD5-9550-4343-AC1D-2F81C31BEB9D}"/>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6" name="Contenidor de peu de pàgina 5">
            <a:extLst>
              <a:ext uri="{FF2B5EF4-FFF2-40B4-BE49-F238E27FC236}">
                <a16:creationId xmlns:a16="http://schemas.microsoft.com/office/drawing/2014/main" id="{DBA002F0-EF92-425E-BD62-55AB13B61A68}"/>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C04436D1-B41A-4047-A586-EAAC3296C0AE}"/>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3579433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tge amb llegenda">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251F2367-A26C-44B1-B6F2-BE390D28102F}"/>
              </a:ext>
            </a:extLst>
          </p:cNvPr>
          <p:cNvSpPr>
            <a:spLocks noGrp="1"/>
          </p:cNvSpPr>
          <p:nvPr>
            <p:ph type="title"/>
          </p:nvPr>
        </p:nvSpPr>
        <p:spPr>
          <a:xfrm>
            <a:off x="839788" y="457200"/>
            <a:ext cx="3932237" cy="1600200"/>
          </a:xfrm>
        </p:spPr>
        <p:txBody>
          <a:bodyPr anchor="b"/>
          <a:lstStyle>
            <a:lvl1pPr>
              <a:defRPr sz="3200"/>
            </a:lvl1pPr>
          </a:lstStyle>
          <a:p>
            <a:r>
              <a:rPr lang="ca-ES"/>
              <a:t>Feu clic aquí per editar l'estil</a:t>
            </a:r>
          </a:p>
        </p:txBody>
      </p:sp>
      <p:sp>
        <p:nvSpPr>
          <p:cNvPr id="3" name="Contenidor d'imatge 2">
            <a:extLst>
              <a:ext uri="{FF2B5EF4-FFF2-40B4-BE49-F238E27FC236}">
                <a16:creationId xmlns:a16="http://schemas.microsoft.com/office/drawing/2014/main" id="{65200502-1A69-4410-A534-14E73C3750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Contenidor de text 3">
            <a:extLst>
              <a:ext uri="{FF2B5EF4-FFF2-40B4-BE49-F238E27FC236}">
                <a16:creationId xmlns:a16="http://schemas.microsoft.com/office/drawing/2014/main" id="{52709AA5-6719-4A26-A3B9-F8FC11CEE0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a-ES"/>
              <a:t>Feu clic per editar els estils del text del patró</a:t>
            </a:r>
          </a:p>
        </p:txBody>
      </p:sp>
      <p:sp>
        <p:nvSpPr>
          <p:cNvPr id="5" name="Contenidor de data 4">
            <a:extLst>
              <a:ext uri="{FF2B5EF4-FFF2-40B4-BE49-F238E27FC236}">
                <a16:creationId xmlns:a16="http://schemas.microsoft.com/office/drawing/2014/main" id="{AC25F095-D4F0-45D5-A993-C427ED28D4F0}"/>
              </a:ext>
            </a:extLst>
          </p:cNvPr>
          <p:cNvSpPr>
            <a:spLocks noGrp="1"/>
          </p:cNvSpPr>
          <p:nvPr>
            <p:ph type="dt" sz="half" idx="10"/>
          </p:nvPr>
        </p:nvSpPr>
        <p:spPr/>
        <p:txBody>
          <a:bodyPr/>
          <a:lstStyle/>
          <a:p>
            <a:fld id="{B186552B-6B19-4BAD-ADF5-DC337112DC8E}" type="datetimeFigureOut">
              <a:rPr lang="ca-ES" smtClean="0"/>
              <a:t>4/10/2021</a:t>
            </a:fld>
            <a:endParaRPr lang="ca-ES"/>
          </a:p>
        </p:txBody>
      </p:sp>
      <p:sp>
        <p:nvSpPr>
          <p:cNvPr id="6" name="Contenidor de peu de pàgina 5">
            <a:extLst>
              <a:ext uri="{FF2B5EF4-FFF2-40B4-BE49-F238E27FC236}">
                <a16:creationId xmlns:a16="http://schemas.microsoft.com/office/drawing/2014/main" id="{3E1C0117-3CD0-44B0-ADD4-76D97CE5419F}"/>
              </a:ext>
            </a:extLst>
          </p:cNvPr>
          <p:cNvSpPr>
            <a:spLocks noGrp="1"/>
          </p:cNvSpPr>
          <p:nvPr>
            <p:ph type="ftr" sz="quarter" idx="11"/>
          </p:nvPr>
        </p:nvSpPr>
        <p:spPr/>
        <p:txBody>
          <a:bodyPr/>
          <a:lstStyle/>
          <a:p>
            <a:endParaRPr lang="ca-ES"/>
          </a:p>
        </p:txBody>
      </p:sp>
      <p:sp>
        <p:nvSpPr>
          <p:cNvPr id="7" name="Contenidor de número de diapositiva 6">
            <a:extLst>
              <a:ext uri="{FF2B5EF4-FFF2-40B4-BE49-F238E27FC236}">
                <a16:creationId xmlns:a16="http://schemas.microsoft.com/office/drawing/2014/main" id="{7D40B1E4-9626-4C56-BC92-BE457883BB9C}"/>
              </a:ext>
            </a:extLst>
          </p:cNvPr>
          <p:cNvSpPr>
            <a:spLocks noGrp="1"/>
          </p:cNvSpPr>
          <p:nvPr>
            <p:ph type="sldNum" sz="quarter" idx="12"/>
          </p:nvPr>
        </p:nvSpPr>
        <p:spPr/>
        <p:txBody>
          <a:bodyPr/>
          <a:lstStyle/>
          <a:p>
            <a:fld id="{FBCB510C-2933-4E21-98B4-1131EEF8DDF9}" type="slidenum">
              <a:rPr lang="ca-ES" smtClean="0"/>
              <a:t>‹#›</a:t>
            </a:fld>
            <a:endParaRPr lang="ca-ES"/>
          </a:p>
        </p:txBody>
      </p:sp>
    </p:spTree>
    <p:extLst>
      <p:ext uri="{BB962C8B-B14F-4D97-AF65-F5344CB8AC3E}">
        <p14:creationId xmlns:p14="http://schemas.microsoft.com/office/powerpoint/2010/main" val="4167139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idor de títol 1">
            <a:extLst>
              <a:ext uri="{FF2B5EF4-FFF2-40B4-BE49-F238E27FC236}">
                <a16:creationId xmlns:a16="http://schemas.microsoft.com/office/drawing/2014/main" id="{95A6BD35-DB2B-4DB3-B2D3-61CC852F90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ca-ES"/>
              <a:t>Feu clic aquí per editar l'estil</a:t>
            </a:r>
          </a:p>
        </p:txBody>
      </p:sp>
      <p:sp>
        <p:nvSpPr>
          <p:cNvPr id="3" name="Contenidor de text 2">
            <a:extLst>
              <a:ext uri="{FF2B5EF4-FFF2-40B4-BE49-F238E27FC236}">
                <a16:creationId xmlns:a16="http://schemas.microsoft.com/office/drawing/2014/main" id="{82B15044-C324-41D0-8D39-B4AD4016D8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ca-ES"/>
              <a:t>Feu clic per editar els estils del text del patró</a:t>
            </a:r>
          </a:p>
          <a:p>
            <a:pPr lvl="1"/>
            <a:r>
              <a:rPr lang="ca-ES"/>
              <a:t>Segon nivell</a:t>
            </a:r>
          </a:p>
          <a:p>
            <a:pPr lvl="2"/>
            <a:r>
              <a:rPr lang="ca-ES"/>
              <a:t>Tercer nivell</a:t>
            </a:r>
          </a:p>
          <a:p>
            <a:pPr lvl="3"/>
            <a:r>
              <a:rPr lang="ca-ES"/>
              <a:t>Quart nivell</a:t>
            </a:r>
          </a:p>
          <a:p>
            <a:pPr lvl="4"/>
            <a:r>
              <a:rPr lang="ca-ES"/>
              <a:t>Cinquè nivell</a:t>
            </a:r>
          </a:p>
        </p:txBody>
      </p:sp>
      <p:sp>
        <p:nvSpPr>
          <p:cNvPr id="4" name="Contenidor de data 3">
            <a:extLst>
              <a:ext uri="{FF2B5EF4-FFF2-40B4-BE49-F238E27FC236}">
                <a16:creationId xmlns:a16="http://schemas.microsoft.com/office/drawing/2014/main" id="{BE44CAA3-F680-4289-92D7-0C4F5CBD00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86552B-6B19-4BAD-ADF5-DC337112DC8E}" type="datetimeFigureOut">
              <a:rPr lang="ca-ES" smtClean="0"/>
              <a:t>4/10/2021</a:t>
            </a:fld>
            <a:endParaRPr lang="ca-ES"/>
          </a:p>
        </p:txBody>
      </p:sp>
      <p:sp>
        <p:nvSpPr>
          <p:cNvPr id="5" name="Contenidor de peu de pàgina 4">
            <a:extLst>
              <a:ext uri="{FF2B5EF4-FFF2-40B4-BE49-F238E27FC236}">
                <a16:creationId xmlns:a16="http://schemas.microsoft.com/office/drawing/2014/main" id="{52331CC3-5214-4F4E-9D5D-621C812106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Contenidor de número de diapositiva 5">
            <a:extLst>
              <a:ext uri="{FF2B5EF4-FFF2-40B4-BE49-F238E27FC236}">
                <a16:creationId xmlns:a16="http://schemas.microsoft.com/office/drawing/2014/main" id="{8FDE05C8-B440-46AF-AFA7-7D3D54AC9E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CB510C-2933-4E21-98B4-1131EEF8DDF9}" type="slidenum">
              <a:rPr lang="ca-ES" smtClean="0"/>
              <a:t>‹#›</a:t>
            </a:fld>
            <a:endParaRPr lang="ca-ES"/>
          </a:p>
        </p:txBody>
      </p:sp>
    </p:spTree>
    <p:extLst>
      <p:ext uri="{BB962C8B-B14F-4D97-AF65-F5344CB8AC3E}">
        <p14:creationId xmlns:p14="http://schemas.microsoft.com/office/powerpoint/2010/main" val="1622745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1">
            <a:extLst>
              <a:ext uri="{FF2B5EF4-FFF2-40B4-BE49-F238E27FC236}">
                <a16:creationId xmlns:a16="http://schemas.microsoft.com/office/drawing/2014/main" id="{08EC6270-BD06-4CEC-BAFC-0C01CB2A326F}"/>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4" name="Picture 2" descr="Logotipo profesional para abogados/as del ICAB y sociedades profesionales -  ICAB">
            <a:extLst>
              <a:ext uri="{FF2B5EF4-FFF2-40B4-BE49-F238E27FC236}">
                <a16:creationId xmlns:a16="http://schemas.microsoft.com/office/drawing/2014/main" id="{DAFD2D29-8FCB-4F2F-A474-33E48158D9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
        <p:nvSpPr>
          <p:cNvPr id="7" name="Títol 1">
            <a:extLst>
              <a:ext uri="{FF2B5EF4-FFF2-40B4-BE49-F238E27FC236}">
                <a16:creationId xmlns:a16="http://schemas.microsoft.com/office/drawing/2014/main" id="{CFE727E3-4227-45BA-BA14-7C003A23C948}"/>
              </a:ext>
            </a:extLst>
          </p:cNvPr>
          <p:cNvSpPr txBox="1">
            <a:spLocks/>
          </p:cNvSpPr>
          <p:nvPr/>
        </p:nvSpPr>
        <p:spPr>
          <a:xfrm>
            <a:off x="581194" y="691958"/>
            <a:ext cx="10993546" cy="1154598"/>
          </a:xfrm>
          <a:prstGeom prst="rect">
            <a:avLst/>
          </a:prstGeom>
          <a:ln>
            <a:solidFill>
              <a:schemeClr val="accent3">
                <a:lumMod val="75000"/>
              </a:schemeClr>
            </a:solidFill>
          </a:ln>
        </p:spPr>
        <p:txBody>
          <a:bodyP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ca-ES" b="1" dirty="0">
                <a:solidFill>
                  <a:srgbClr val="C00000"/>
                </a:solidFill>
                <a:latin typeface="Calibri" panose="020F0502020204030204" pitchFamily="34" charset="0"/>
                <a:cs typeface="Calibri" panose="020F0502020204030204" pitchFamily="34" charset="0"/>
              </a:rPr>
              <a:t>CONGRÉS DE L’ADVOCACIA DE L’ICAB </a:t>
            </a:r>
            <a:br>
              <a:rPr lang="ca-ES" b="1" dirty="0">
                <a:solidFill>
                  <a:srgbClr val="C00000"/>
                </a:solidFill>
                <a:latin typeface="Calibri" panose="020F0502020204030204" pitchFamily="34" charset="0"/>
                <a:cs typeface="Calibri" panose="020F0502020204030204" pitchFamily="34" charset="0"/>
              </a:rPr>
            </a:br>
            <a:r>
              <a:rPr lang="ca-ES" b="1" dirty="0">
                <a:solidFill>
                  <a:srgbClr val="C00000"/>
                </a:solidFill>
                <a:latin typeface="Calibri" panose="020F0502020204030204" pitchFamily="34" charset="0"/>
                <a:cs typeface="Calibri" panose="020F0502020204030204" pitchFamily="34" charset="0"/>
              </a:rPr>
              <a:t>4 D’OCTUBRE DE 2021</a:t>
            </a:r>
          </a:p>
        </p:txBody>
      </p:sp>
      <p:sp>
        <p:nvSpPr>
          <p:cNvPr id="8" name="Subtítol 2">
            <a:extLst>
              <a:ext uri="{FF2B5EF4-FFF2-40B4-BE49-F238E27FC236}">
                <a16:creationId xmlns:a16="http://schemas.microsoft.com/office/drawing/2014/main" id="{DDDA4D04-1332-4B65-8081-635D87CF5EDB}"/>
              </a:ext>
            </a:extLst>
          </p:cNvPr>
          <p:cNvSpPr txBox="1">
            <a:spLocks/>
          </p:cNvSpPr>
          <p:nvPr/>
        </p:nvSpPr>
        <p:spPr>
          <a:xfrm>
            <a:off x="1576873" y="1984159"/>
            <a:ext cx="8808098" cy="4315942"/>
          </a:xfrm>
          <a:prstGeom prst="rect">
            <a:avLst/>
          </a:prstGeom>
          <a:solidFill>
            <a:schemeClr val="accent3">
              <a:lumMod val="60000"/>
              <a:lumOff val="40000"/>
            </a:schemeClr>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FR" sz="2000" b="1" dirty="0">
              <a:latin typeface="Calibri" panose="020F0502020204030204" pitchFamily="34" charset="0"/>
              <a:cs typeface="Calibri" panose="020F0502020204030204" pitchFamily="34" charset="0"/>
            </a:endParaRPr>
          </a:p>
          <a:p>
            <a:pPr marL="0" indent="0" algn="ctr">
              <a:buNone/>
            </a:pPr>
            <a:r>
              <a:rPr lang="ca-ES" sz="3200" b="1" dirty="0">
                <a:latin typeface="Calibri" panose="020F0502020204030204" pitchFamily="34" charset="0"/>
                <a:cs typeface="Calibri" panose="020F0502020204030204" pitchFamily="34" charset="0"/>
              </a:rPr>
              <a:t>L’habitatge cooperatiu assequible: </a:t>
            </a:r>
            <a:br>
              <a:rPr lang="ca-ES" sz="3200" b="1" dirty="0">
                <a:latin typeface="Calibri" panose="020F0502020204030204" pitchFamily="34" charset="0"/>
                <a:cs typeface="Calibri" panose="020F0502020204030204" pitchFamily="34" charset="0"/>
              </a:rPr>
            </a:br>
            <a:r>
              <a:rPr lang="ca-ES" sz="3200" b="1" dirty="0">
                <a:latin typeface="Calibri" panose="020F0502020204030204" pitchFamily="34" charset="0"/>
                <a:cs typeface="Calibri" panose="020F0502020204030204" pitchFamily="34" charset="0"/>
              </a:rPr>
              <a:t>Alternatives a la propietat</a:t>
            </a:r>
          </a:p>
          <a:p>
            <a:pPr marL="0" indent="0" algn="ctr">
              <a:buNone/>
            </a:pPr>
            <a:r>
              <a:rPr lang="es-ES" sz="2400" b="1" dirty="0">
                <a:solidFill>
                  <a:srgbClr val="9E0000"/>
                </a:solidFill>
                <a:latin typeface="Calibri" panose="020F0502020204030204" pitchFamily="34" charset="0"/>
                <a:cs typeface="Calibri" panose="020F0502020204030204" pitchFamily="34" charset="0"/>
              </a:rPr>
              <a:t>Característiques del </a:t>
            </a:r>
            <a:r>
              <a:rPr lang="es-ES" sz="2400" b="1" dirty="0" err="1">
                <a:solidFill>
                  <a:srgbClr val="9E0000"/>
                </a:solidFill>
                <a:latin typeface="Calibri" panose="020F0502020204030204" pitchFamily="34" charset="0"/>
                <a:cs typeface="Calibri" panose="020F0502020204030204" pitchFamily="34" charset="0"/>
              </a:rPr>
              <a:t>model</a:t>
            </a:r>
            <a:r>
              <a:rPr lang="es-ES" sz="2400" b="1" dirty="0">
                <a:solidFill>
                  <a:srgbClr val="9E0000"/>
                </a:solidFill>
                <a:latin typeface="Calibri" panose="020F0502020204030204" pitchFamily="34" charset="0"/>
                <a:cs typeface="Calibri" panose="020F0502020204030204" pitchFamily="34" charset="0"/>
              </a:rPr>
              <a:t> </a:t>
            </a:r>
          </a:p>
          <a:p>
            <a:pPr marL="0" indent="0" algn="ctr">
              <a:buNone/>
            </a:pPr>
            <a:r>
              <a:rPr lang="es-ES" sz="2400" b="1" dirty="0" err="1">
                <a:solidFill>
                  <a:srgbClr val="9E0000"/>
                </a:solidFill>
                <a:latin typeface="Calibri" panose="020F0502020204030204" pitchFamily="34" charset="0"/>
                <a:cs typeface="Calibri" panose="020F0502020204030204" pitchFamily="34" charset="0"/>
              </a:rPr>
              <a:t>Dificultats</a:t>
            </a:r>
            <a:r>
              <a:rPr lang="es-ES" sz="2400" b="1" dirty="0">
                <a:solidFill>
                  <a:srgbClr val="9E0000"/>
                </a:solidFill>
                <a:latin typeface="Calibri" panose="020F0502020204030204" pitchFamily="34" charset="0"/>
                <a:cs typeface="Calibri" panose="020F0502020204030204" pitchFamily="34" charset="0"/>
              </a:rPr>
              <a:t> en l' </a:t>
            </a:r>
            <a:r>
              <a:rPr lang="es-ES" sz="2400" b="1" dirty="0" err="1">
                <a:solidFill>
                  <a:srgbClr val="9E0000"/>
                </a:solidFill>
                <a:latin typeface="Calibri" panose="020F0502020204030204" pitchFamily="34" charset="0"/>
                <a:cs typeface="Calibri" panose="020F0502020204030204" pitchFamily="34" charset="0"/>
              </a:rPr>
              <a:t>elaboració</a:t>
            </a:r>
            <a:r>
              <a:rPr lang="es-ES" sz="2400" b="1" dirty="0">
                <a:solidFill>
                  <a:srgbClr val="9E0000"/>
                </a:solidFill>
                <a:latin typeface="Calibri" panose="020F0502020204030204" pitchFamily="34" charset="0"/>
                <a:cs typeface="Calibri" panose="020F0502020204030204" pitchFamily="34" charset="0"/>
              </a:rPr>
              <a:t> i </a:t>
            </a:r>
            <a:r>
              <a:rPr lang="es-ES" sz="2400" b="1" dirty="0" err="1">
                <a:solidFill>
                  <a:srgbClr val="9E0000"/>
                </a:solidFill>
                <a:latin typeface="Calibri" panose="020F0502020204030204" pitchFamily="34" charset="0"/>
                <a:cs typeface="Calibri" panose="020F0502020204030204" pitchFamily="34" charset="0"/>
              </a:rPr>
              <a:t>redacció</a:t>
            </a:r>
            <a:r>
              <a:rPr lang="es-ES" sz="2400" b="1" dirty="0">
                <a:solidFill>
                  <a:srgbClr val="9E0000"/>
                </a:solidFill>
                <a:latin typeface="Calibri" panose="020F0502020204030204" pitchFamily="34" charset="0"/>
                <a:cs typeface="Calibri" panose="020F0502020204030204" pitchFamily="34" charset="0"/>
              </a:rPr>
              <a:t> </a:t>
            </a:r>
            <a:r>
              <a:rPr lang="es-ES" sz="2400" b="1" dirty="0" err="1">
                <a:solidFill>
                  <a:srgbClr val="9E0000"/>
                </a:solidFill>
                <a:latin typeface="Calibri" panose="020F0502020204030204" pitchFamily="34" charset="0"/>
                <a:cs typeface="Calibri" panose="020F0502020204030204" pitchFamily="34" charset="0"/>
              </a:rPr>
              <a:t>d'EESS</a:t>
            </a:r>
            <a:r>
              <a:rPr lang="es-ES" sz="2400" b="1" dirty="0">
                <a:solidFill>
                  <a:srgbClr val="9E0000"/>
                </a:solidFill>
                <a:latin typeface="Calibri" panose="020F0502020204030204" pitchFamily="34" charset="0"/>
                <a:cs typeface="Calibri" panose="020F0502020204030204" pitchFamily="34" charset="0"/>
              </a:rPr>
              <a:t> de cooperatives en </a:t>
            </a:r>
            <a:r>
              <a:rPr lang="es-ES" sz="2400" b="1" dirty="0" err="1">
                <a:solidFill>
                  <a:srgbClr val="9E0000"/>
                </a:solidFill>
                <a:latin typeface="Calibri" panose="020F0502020204030204" pitchFamily="34" charset="0"/>
                <a:cs typeface="Calibri" panose="020F0502020204030204" pitchFamily="34" charset="0"/>
              </a:rPr>
              <a:t>règim</a:t>
            </a:r>
            <a:r>
              <a:rPr lang="es-ES" sz="2400" b="1" dirty="0">
                <a:solidFill>
                  <a:srgbClr val="9E0000"/>
                </a:solidFill>
                <a:latin typeface="Calibri" panose="020F0502020204030204" pitchFamily="34" charset="0"/>
                <a:cs typeface="Calibri" panose="020F0502020204030204" pitchFamily="34" charset="0"/>
              </a:rPr>
              <a:t> </a:t>
            </a:r>
            <a:r>
              <a:rPr lang="es-ES" sz="2400" b="1" dirty="0" err="1">
                <a:solidFill>
                  <a:srgbClr val="9E0000"/>
                </a:solidFill>
                <a:latin typeface="Calibri" panose="020F0502020204030204" pitchFamily="34" charset="0"/>
                <a:cs typeface="Calibri" panose="020F0502020204030204" pitchFamily="34" charset="0"/>
              </a:rPr>
              <a:t>d’ús</a:t>
            </a:r>
            <a:endParaRPr lang="ca-ES" sz="2400" b="1" dirty="0">
              <a:solidFill>
                <a:srgbClr val="9E0000"/>
              </a:solidFill>
              <a:latin typeface="Calibri" panose="020F0502020204030204" pitchFamily="34" charset="0"/>
              <a:cs typeface="Calibri" panose="020F0502020204030204" pitchFamily="34" charset="0"/>
            </a:endParaRPr>
          </a:p>
          <a:p>
            <a:pPr algn="ctr"/>
            <a:endParaRPr lang="fr-FR" sz="1700" b="1" dirty="0">
              <a:solidFill>
                <a:srgbClr val="9E0000"/>
              </a:solidFill>
              <a:latin typeface="Calibri" panose="020F0502020204030204" pitchFamily="34" charset="0"/>
              <a:cs typeface="Calibri" panose="020F0502020204030204" pitchFamily="34" charset="0"/>
            </a:endParaRPr>
          </a:p>
          <a:p>
            <a:pPr algn="ctr"/>
            <a:endParaRPr lang="fr-FR" sz="1700" b="1" dirty="0">
              <a:solidFill>
                <a:srgbClr val="9E0000"/>
              </a:solidFill>
              <a:latin typeface="Calibri" panose="020F0502020204030204" pitchFamily="34" charset="0"/>
              <a:cs typeface="Calibri" panose="020F0502020204030204" pitchFamily="34" charset="0"/>
            </a:endParaRPr>
          </a:p>
          <a:p>
            <a:pPr marL="0" indent="0" algn="ctr">
              <a:buNone/>
            </a:pPr>
            <a:r>
              <a:rPr lang="fr-FR" sz="1700" b="1" dirty="0">
                <a:solidFill>
                  <a:srgbClr val="9E0000"/>
                </a:solidFill>
                <a:latin typeface="Calibri" panose="020F0502020204030204" pitchFamily="34" charset="0"/>
                <a:cs typeface="Calibri" panose="020F0502020204030204" pitchFamily="34" charset="0"/>
              </a:rPr>
              <a:t>Marina Berga Ardanuy</a:t>
            </a:r>
          </a:p>
          <a:p>
            <a:pPr marL="0" indent="0" algn="ctr">
              <a:buNone/>
            </a:pPr>
            <a:r>
              <a:rPr lang="es-ES" sz="1700" b="1" dirty="0" err="1">
                <a:solidFill>
                  <a:srgbClr val="9E0000"/>
                </a:solidFill>
                <a:latin typeface="Calibri" panose="020F0502020204030204" pitchFamily="34" charset="0"/>
                <a:cs typeface="Calibri" panose="020F0502020204030204" pitchFamily="34" charset="0"/>
              </a:rPr>
              <a:t>Secció</a:t>
            </a:r>
            <a:r>
              <a:rPr lang="es-ES" sz="1700" b="1" dirty="0">
                <a:solidFill>
                  <a:srgbClr val="9E0000"/>
                </a:solidFill>
                <a:latin typeface="Calibri" panose="020F0502020204030204" pitchFamily="34" charset="0"/>
                <a:cs typeface="Calibri" panose="020F0502020204030204" pitchFamily="34" charset="0"/>
              </a:rPr>
              <a:t> de </a:t>
            </a:r>
            <a:r>
              <a:rPr lang="es-ES" sz="1700" b="1" dirty="0" err="1">
                <a:solidFill>
                  <a:srgbClr val="9E0000"/>
                </a:solidFill>
                <a:latin typeface="Calibri" panose="020F0502020204030204" pitchFamily="34" charset="0"/>
                <a:cs typeface="Calibri" panose="020F0502020204030204" pitchFamily="34" charset="0"/>
              </a:rPr>
              <a:t>Dret</a:t>
            </a:r>
            <a:r>
              <a:rPr lang="es-ES" sz="1700" b="1" dirty="0">
                <a:solidFill>
                  <a:srgbClr val="9E0000"/>
                </a:solidFill>
                <a:latin typeface="Calibri" panose="020F0502020204030204" pitchFamily="34" charset="0"/>
                <a:cs typeface="Calibri" panose="020F0502020204030204" pitchFamily="34" charset="0"/>
              </a:rPr>
              <a:t> </a:t>
            </a:r>
            <a:r>
              <a:rPr lang="es-ES" sz="1700" b="1" dirty="0" err="1">
                <a:solidFill>
                  <a:srgbClr val="9E0000"/>
                </a:solidFill>
                <a:latin typeface="Calibri" panose="020F0502020204030204" pitchFamily="34" charset="0"/>
                <a:cs typeface="Calibri" panose="020F0502020204030204" pitchFamily="34" charset="0"/>
              </a:rPr>
              <a:t>Cooperatiu</a:t>
            </a:r>
            <a:r>
              <a:rPr lang="es-ES" sz="1700" b="1" dirty="0">
                <a:solidFill>
                  <a:srgbClr val="9E0000"/>
                </a:solidFill>
                <a:latin typeface="Calibri" panose="020F0502020204030204" pitchFamily="34" charset="0"/>
                <a:cs typeface="Calibri" panose="020F0502020204030204" pitchFamily="34" charset="0"/>
              </a:rPr>
              <a:t> i de </a:t>
            </a:r>
            <a:r>
              <a:rPr lang="es-ES" sz="1700" b="1" dirty="0" err="1">
                <a:solidFill>
                  <a:srgbClr val="9E0000"/>
                </a:solidFill>
                <a:latin typeface="Calibri" panose="020F0502020204030204" pitchFamily="34" charset="0"/>
                <a:cs typeface="Calibri" panose="020F0502020204030204" pitchFamily="34" charset="0"/>
              </a:rPr>
              <a:t>l’Economia</a:t>
            </a:r>
            <a:r>
              <a:rPr lang="es-ES" sz="1700" b="1" dirty="0">
                <a:solidFill>
                  <a:srgbClr val="9E0000"/>
                </a:solidFill>
                <a:latin typeface="Calibri" panose="020F0502020204030204" pitchFamily="34" charset="0"/>
                <a:cs typeface="Calibri" panose="020F0502020204030204" pitchFamily="34" charset="0"/>
              </a:rPr>
              <a:t> Social</a:t>
            </a:r>
          </a:p>
          <a:p>
            <a:pPr algn="ctr"/>
            <a:endParaRPr lang="fr-FR" sz="2000" b="1" dirty="0">
              <a:solidFill>
                <a:schemeClr val="accent3">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07735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6"/>
            <a:ext cx="9845351" cy="894508"/>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RÈGIM ECONÒMIC</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129005"/>
            <a:ext cx="9845351" cy="5010538"/>
          </a:xfrm>
        </p:spPr>
        <p:txBody>
          <a:bodyPr>
            <a:normAutofit/>
          </a:bodyPr>
          <a:lstStyle/>
          <a:p>
            <a:pPr>
              <a:lnSpc>
                <a:spcPct val="150000"/>
              </a:lnSpc>
            </a:pPr>
            <a:r>
              <a:rPr lang="ca-ES" sz="1600" b="1" dirty="0">
                <a:latin typeface="Calibri" panose="020F0502020204030204" pitchFamily="34" charset="0"/>
                <a:cs typeface="Calibri" panose="020F0502020204030204" pitchFamily="34" charset="0"/>
              </a:rPr>
              <a:t>Aportacions al capital social: obligatòries i voluntàries.</a:t>
            </a:r>
          </a:p>
          <a:p>
            <a:pPr marL="0" indent="0">
              <a:lnSpc>
                <a:spcPct val="150000"/>
              </a:lnSpc>
              <a:buNone/>
            </a:pPr>
            <a:endParaRPr lang="ca-ES" sz="1600" dirty="0">
              <a:latin typeface="Calibri" panose="020F0502020204030204" pitchFamily="34" charset="0"/>
              <a:cs typeface="Calibri" panose="020F0502020204030204" pitchFamily="34" charset="0"/>
            </a:endParaRPr>
          </a:p>
          <a:p>
            <a:pPr>
              <a:lnSpc>
                <a:spcPct val="150000"/>
              </a:lnSpc>
            </a:pPr>
            <a:r>
              <a:rPr lang="ca-ES" sz="1600" b="1" dirty="0">
                <a:latin typeface="Calibri" panose="020F0502020204030204" pitchFamily="34" charset="0"/>
                <a:cs typeface="Calibri" panose="020F0502020204030204" pitchFamily="34" charset="0"/>
              </a:rPr>
              <a:t>Altres imports que </a:t>
            </a:r>
            <a:r>
              <a:rPr lang="ca-ES" sz="1600" b="1" u="sng" dirty="0">
                <a:latin typeface="Calibri" panose="020F0502020204030204" pitchFamily="34" charset="0"/>
                <a:cs typeface="Calibri" panose="020F0502020204030204" pitchFamily="34" charset="0"/>
              </a:rPr>
              <a:t>no</a:t>
            </a:r>
            <a:r>
              <a:rPr lang="ca-ES" sz="1600" b="1" dirty="0">
                <a:latin typeface="Calibri" panose="020F0502020204030204" pitchFamily="34" charset="0"/>
                <a:cs typeface="Calibri" panose="020F0502020204030204" pitchFamily="34" charset="0"/>
              </a:rPr>
              <a:t> tenen consideració de capital:</a:t>
            </a:r>
          </a:p>
          <a:p>
            <a:pPr lvl="1">
              <a:lnSpc>
                <a:spcPct val="150000"/>
              </a:lnSpc>
              <a:buFontTx/>
              <a:buChar char="-"/>
            </a:pPr>
            <a:r>
              <a:rPr lang="ca-ES" sz="1600" dirty="0">
                <a:latin typeface="Calibri" panose="020F0502020204030204" pitchFamily="34" charset="0"/>
                <a:cs typeface="Calibri" panose="020F0502020204030204" pitchFamily="34" charset="0"/>
              </a:rPr>
              <a:t>quotes d’ús vinculades de forma directa al dret d’ús de l’habitatge.</a:t>
            </a:r>
          </a:p>
          <a:p>
            <a:pPr lvl="1">
              <a:lnSpc>
                <a:spcPct val="150000"/>
              </a:lnSpc>
              <a:buFontTx/>
              <a:buChar char="-"/>
            </a:pPr>
            <a:r>
              <a:rPr lang="ca-ES" sz="1600" dirty="0">
                <a:latin typeface="Calibri" panose="020F0502020204030204" pitchFamily="34" charset="0"/>
                <a:cs typeface="Calibri" panose="020F0502020204030204" pitchFamily="34" charset="0"/>
              </a:rPr>
              <a:t>quotes per fer front a les despeses vinculades als serveis i instal·lacions comunes, així com per o</a:t>
            </a:r>
            <a:r>
              <a:rPr lang="es-ES" sz="1600" dirty="0" err="1">
                <a:latin typeface="Calibri" panose="020F0502020204030204" pitchFamily="34" charset="0"/>
                <a:cs typeface="Calibri" panose="020F0502020204030204" pitchFamily="34" charset="0"/>
              </a:rPr>
              <a:t>bres</a:t>
            </a:r>
            <a:r>
              <a:rPr lang="es-ES" sz="1600" dirty="0">
                <a:latin typeface="Calibri" panose="020F0502020204030204" pitchFamily="34" charset="0"/>
                <a:cs typeface="Calibri" panose="020F0502020204030204" pitchFamily="34" charset="0"/>
              </a:rPr>
              <a:t> de </a:t>
            </a:r>
            <a:r>
              <a:rPr lang="es-ES" sz="1600" dirty="0" err="1">
                <a:latin typeface="Calibri" panose="020F0502020204030204" pitchFamily="34" charset="0"/>
                <a:cs typeface="Calibri" panose="020F0502020204030204" pitchFamily="34" charset="0"/>
              </a:rPr>
              <a:t>conservació</a:t>
            </a:r>
            <a:r>
              <a:rPr lang="es-ES" sz="1600" dirty="0">
                <a:latin typeface="Calibri" panose="020F0502020204030204" pitchFamily="34" charset="0"/>
                <a:cs typeface="Calibri" panose="020F0502020204030204" pitchFamily="34" charset="0"/>
              </a:rPr>
              <a:t>, </a:t>
            </a:r>
            <a:r>
              <a:rPr lang="es-ES" sz="1600" dirty="0" err="1">
                <a:latin typeface="Calibri" panose="020F0502020204030204" pitchFamily="34" charset="0"/>
                <a:cs typeface="Calibri" panose="020F0502020204030204" pitchFamily="34" charset="0"/>
              </a:rPr>
              <a:t>manteniment</a:t>
            </a:r>
            <a:r>
              <a:rPr lang="es-ES" sz="1600" dirty="0">
                <a:latin typeface="Calibri" panose="020F0502020204030204" pitchFamily="34" charset="0"/>
                <a:cs typeface="Calibri" panose="020F0502020204030204" pitchFamily="34" charset="0"/>
              </a:rPr>
              <a:t> de </a:t>
            </a:r>
            <a:r>
              <a:rPr lang="es-ES" sz="1600" dirty="0" err="1">
                <a:latin typeface="Calibri" panose="020F0502020204030204" pitchFamily="34" charset="0"/>
                <a:cs typeface="Calibri" panose="020F0502020204030204" pitchFamily="34" charset="0"/>
              </a:rPr>
              <a:t>l’edificació</a:t>
            </a:r>
            <a:r>
              <a:rPr lang="es-ES" sz="1600" dirty="0">
                <a:latin typeface="Calibri" panose="020F0502020204030204" pitchFamily="34" charset="0"/>
                <a:cs typeface="Calibri" panose="020F0502020204030204" pitchFamily="34" charset="0"/>
              </a:rPr>
              <a:t>.</a:t>
            </a:r>
            <a:endParaRPr lang="ca-ES" sz="1600" dirty="0">
              <a:latin typeface="Calibri" panose="020F0502020204030204" pitchFamily="34" charset="0"/>
              <a:cs typeface="Calibri" panose="020F0502020204030204" pitchFamily="34" charset="0"/>
            </a:endParaRPr>
          </a:p>
          <a:p>
            <a:pPr lvl="1">
              <a:lnSpc>
                <a:spcPct val="150000"/>
              </a:lnSpc>
              <a:buFontTx/>
              <a:buChar char="-"/>
            </a:pPr>
            <a:r>
              <a:rPr lang="ca-ES" sz="1600" dirty="0">
                <a:latin typeface="Calibri" panose="020F0502020204030204" pitchFamily="34" charset="0"/>
                <a:cs typeface="Calibri" panose="020F0502020204030204" pitchFamily="34" charset="0"/>
              </a:rPr>
              <a:t>quotes d’ingrés a fons perdut, sense dret de retorn.</a:t>
            </a:r>
          </a:p>
          <a:p>
            <a:pPr algn="just">
              <a:lnSpc>
                <a:spcPct val="150000"/>
              </a:lnSpc>
            </a:pPr>
            <a:r>
              <a:rPr lang="ca-ES" sz="1600" b="1" dirty="0">
                <a:latin typeface="Calibri" panose="020F0502020204030204" pitchFamily="34" charset="0"/>
                <a:cs typeface="Calibri" panose="020F0502020204030204" pitchFamily="34" charset="0"/>
              </a:rPr>
              <a:t>Aportacions financeres: </a:t>
            </a:r>
            <a:r>
              <a:rPr lang="ca-ES" sz="1600" dirty="0">
                <a:latin typeface="Calibri" panose="020F0502020204030204" pitchFamily="34" charset="0"/>
                <a:cs typeface="Calibri" panose="020F0502020204030204" pitchFamily="34" charset="0"/>
              </a:rPr>
              <a:t>especial rellevància a les altres aportacions de caràcter obligatori per les sòcies, destinades al finançament de la construcció, que pot ser proporcional als diversos habitatges (activitat </a:t>
            </a:r>
            <a:r>
              <a:rPr lang="ca-ES" sz="1600" dirty="0" err="1">
                <a:latin typeface="Calibri" panose="020F0502020204030204" pitchFamily="34" charset="0"/>
                <a:cs typeface="Calibri" panose="020F0502020204030204" pitchFamily="34" charset="0"/>
              </a:rPr>
              <a:t>cooperativitzada</a:t>
            </a:r>
            <a:r>
              <a:rPr lang="ca-ES" sz="1600" dirty="0">
                <a:latin typeface="Calibri" panose="020F0502020204030204" pitchFamily="34" charset="0"/>
                <a:cs typeface="Calibri" panose="020F0502020204030204" pitchFamily="34" charset="0"/>
              </a:rPr>
              <a:t>, d’acord amb el previst a l’article 71 Llei 12/2015). En cas de baixa, el seu retorn es pot condicionar a l’existència d’una sòcia expectant que passi a ocupar el lloc i assumir aquestes aportacions.</a:t>
            </a: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723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5"/>
            <a:ext cx="9845351" cy="735887"/>
          </a:xfrm>
        </p:spPr>
        <p:txBody>
          <a:bodyPr>
            <a:normAutofit fontScale="90000"/>
          </a:bodyPr>
          <a:lstStyle/>
          <a:p>
            <a:pPr algn="ctr"/>
            <a:r>
              <a:rPr lang="ca-ES" sz="2400" b="1" dirty="0">
                <a:solidFill>
                  <a:srgbClr val="C00000"/>
                </a:solidFill>
                <a:latin typeface="Calibri" panose="020F0502020204030204" pitchFamily="34" charset="0"/>
                <a:cs typeface="Calibri" panose="020F0502020204030204" pitchFamily="34" charset="0"/>
              </a:rPr>
              <a:t>EL CONTRACTE DE CESSIÓ D’ÚS: TERMES I CONDICIONS QUE ES RECOMANA INCLOURE (fixades en EESS i RRI)</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082351"/>
            <a:ext cx="9845351" cy="5355354"/>
          </a:xfrm>
        </p:spPr>
        <p:txBody>
          <a:bodyPr>
            <a:noAutofit/>
          </a:bodyPr>
          <a:lstStyle/>
          <a:p>
            <a:pPr algn="just">
              <a:lnSpc>
                <a:spcPct val="17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Determinar requisits i condicions d’accés a l’habitatge i l’ús dels elements privatius i comuns de l’edifici. Identificació i descripció de l’habitatge concret.</a:t>
            </a:r>
          </a:p>
          <a:p>
            <a:pPr algn="just">
              <a:lnSpc>
                <a:spcPct val="12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Concretar si la titularitat del dret d’ús de l’habitatge és compartida entre els membres de la Unitat de convivència, identificant fins i tot les persones que hi conviuran, i si escau, exigir que totes reuneixin els requisits per ser sòcies, o només respecte el titular del dret d’ús. Supòsits de </a:t>
            </a:r>
            <a:r>
              <a:rPr lang="ca-ES" sz="1500" dirty="0" err="1">
                <a:latin typeface="Calibri" panose="020F0502020204030204" pitchFamily="34" charset="0"/>
                <a:cs typeface="Calibri" panose="020F0502020204030204" pitchFamily="34" charset="0"/>
              </a:rPr>
              <a:t>cotitularitat</a:t>
            </a:r>
            <a:r>
              <a:rPr lang="ca-ES" sz="1500" dirty="0">
                <a:latin typeface="Calibri" panose="020F0502020204030204" pitchFamily="34" charset="0"/>
                <a:cs typeface="Calibri" panose="020F0502020204030204" pitchFamily="34" charset="0"/>
              </a:rPr>
              <a:t>.</a:t>
            </a:r>
          </a:p>
          <a:p>
            <a:pPr algn="just">
              <a:lnSpc>
                <a:spcPct val="12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Identificar les obligacions econòmiques vinculades a l’ús de l’habitatge, que no tenen consideració de capital social (per exemple, les despeses derivades del manteniment de l’edifici).</a:t>
            </a:r>
          </a:p>
          <a:p>
            <a:pPr algn="just">
              <a:lnSpc>
                <a:spcPct val="12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Concretar que pel cas que es configura com un dret obligacional, no requereix de la seva inscripció al registre de la propietat per la seva validesa i efectes, així com tampoc es requereix efectuar divisió horitzontal de la finca per adjudicar l’ús dels habitatges. </a:t>
            </a:r>
          </a:p>
          <a:p>
            <a:pPr algn="just">
              <a:lnSpc>
                <a:spcPct val="12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En els casos en que l’edifici construït o rehabilitat es faci sobre sòl públic, el contracte haurà de recollir les condicions específiques ( per exemple, del dret de superfície), i si es </a:t>
            </a:r>
            <a:r>
              <a:rPr lang="ca-ES" sz="1500" dirty="0" err="1">
                <a:latin typeface="Calibri" panose="020F0502020204030204" pitchFamily="34" charset="0"/>
                <a:cs typeface="Calibri" panose="020F0502020204030204" pitchFamily="34" charset="0"/>
              </a:rPr>
              <a:t>tract</a:t>
            </a:r>
            <a:r>
              <a:rPr lang="ca-ES" sz="1500" dirty="0">
                <a:latin typeface="Calibri" panose="020F0502020204030204" pitchFamily="34" charset="0"/>
                <a:cs typeface="Calibri" panose="020F0502020204030204" pitchFamily="34" charset="0"/>
              </a:rPr>
              <a:t> de sòl qualificat d’HPO, els contractes requeriran el visat de l’organisme competent en aquest cas, l’Agència Catalana de l’Habitatge.</a:t>
            </a:r>
          </a:p>
          <a:p>
            <a:pPr algn="just">
              <a:lnSpc>
                <a:spcPct val="120000"/>
              </a:lnSpc>
              <a:buFont typeface="Wingdings" panose="05000000000000000000" pitchFamily="2" charset="2"/>
              <a:buChar char="ü"/>
            </a:pPr>
            <a:r>
              <a:rPr lang="ca-ES" sz="1500" dirty="0">
                <a:latin typeface="Calibri" panose="020F0502020204030204" pitchFamily="34" charset="0"/>
                <a:cs typeface="Calibri" panose="020F0502020204030204" pitchFamily="34" charset="0"/>
              </a:rPr>
              <a:t>Concretar la durada del contacte, que a priori s’estableix indefinida, mentre les sòcies mantinguin la condició de sòcies.  S'exceptuaran els casos en que la durada ve fixada pel dret de superfície atorgat a favor de la cooperativa, el que limitarà la durada del contracte de cessió entre la sòcia i la cooperativa a la durada màxima del dret (75 anys).</a:t>
            </a:r>
            <a:endParaRPr lang="ca-ES" sz="1500"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9287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93190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634483"/>
            <a:ext cx="9845351" cy="4674636"/>
          </a:xfrm>
        </p:spPr>
        <p:txBody>
          <a:bodyPr>
            <a:noAutofit/>
          </a:bodyPr>
          <a:lstStyle/>
          <a:p>
            <a:pPr marL="0" indent="0" algn="ctr">
              <a:lnSpc>
                <a:spcPct val="170000"/>
              </a:lnSpc>
              <a:buNone/>
            </a:pPr>
            <a:endParaRPr lang="ca-ES" sz="1600" b="1" dirty="0">
              <a:latin typeface="Calibri" panose="020F0502020204030204" pitchFamily="34" charset="0"/>
              <a:cs typeface="Calibri" panose="020F0502020204030204" pitchFamily="34" charset="0"/>
            </a:endParaRPr>
          </a:p>
          <a:p>
            <a:pPr marL="0" indent="0" algn="ctr">
              <a:lnSpc>
                <a:spcPct val="170000"/>
              </a:lnSpc>
              <a:buNone/>
            </a:pPr>
            <a:endParaRPr lang="ca-ES" sz="1600" b="1" dirty="0">
              <a:latin typeface="Calibri" panose="020F0502020204030204" pitchFamily="34" charset="0"/>
              <a:cs typeface="Calibri" panose="020F0502020204030204" pitchFamily="34" charset="0"/>
            </a:endParaRPr>
          </a:p>
          <a:p>
            <a:pPr marL="0" indent="0" algn="ctr">
              <a:lnSpc>
                <a:spcPct val="170000"/>
              </a:lnSpc>
              <a:buNone/>
            </a:pPr>
            <a:endParaRPr lang="ca-ES" sz="1600" b="1" dirty="0">
              <a:latin typeface="Calibri" panose="020F0502020204030204" pitchFamily="34" charset="0"/>
              <a:cs typeface="Calibri" panose="020F0502020204030204" pitchFamily="34" charset="0"/>
            </a:endParaRPr>
          </a:p>
          <a:p>
            <a:pPr marL="0" indent="0" algn="ctr">
              <a:lnSpc>
                <a:spcPct val="170000"/>
              </a:lnSpc>
              <a:buNone/>
            </a:pPr>
            <a:endParaRPr lang="ca-ES" sz="1600" b="1" dirty="0">
              <a:latin typeface="Calibri" panose="020F0502020204030204" pitchFamily="34" charset="0"/>
              <a:cs typeface="Calibri" panose="020F0502020204030204" pitchFamily="34" charset="0"/>
            </a:endParaRPr>
          </a:p>
          <a:p>
            <a:pPr marL="0" indent="0" algn="ctr">
              <a:lnSpc>
                <a:spcPct val="170000"/>
              </a:lnSpc>
              <a:buNone/>
            </a:pPr>
            <a:r>
              <a:rPr lang="ca-ES" sz="2400" b="1" dirty="0">
                <a:latin typeface="Calibri" panose="020F0502020204030204" pitchFamily="34" charset="0"/>
                <a:cs typeface="Calibri" panose="020F0502020204030204" pitchFamily="34" charset="0"/>
              </a:rPr>
              <a:t>MOLTES GRÀCIES PER LA VOSTRA ATENCIÓ</a:t>
            </a:r>
          </a:p>
          <a:p>
            <a:pPr marL="0" indent="0" algn="just">
              <a:lnSpc>
                <a:spcPct val="170000"/>
              </a:lnSpc>
              <a:buNone/>
            </a:pPr>
            <a:endParaRPr lang="ca-ES" sz="1500"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9287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424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5"/>
            <a:ext cx="9845351" cy="1071789"/>
          </a:xfrm>
        </p:spPr>
        <p:txBody>
          <a:bodyPr>
            <a:normAutofit/>
          </a:bodyPr>
          <a:lstStyle/>
          <a:p>
            <a:r>
              <a:rPr lang="ca-ES" sz="2400" b="1" dirty="0">
                <a:solidFill>
                  <a:srgbClr val="C00000"/>
                </a:solidFill>
                <a:latin typeface="Calibri" panose="020F0502020204030204" pitchFamily="34" charset="0"/>
                <a:cs typeface="Calibri" panose="020F0502020204030204" pitchFamily="34" charset="0"/>
              </a:rPr>
              <a:t>QUÈ SÓN ELS COOPERATIVES D’HABITATGE EN RÈGIM D’ÚS?</a:t>
            </a:r>
            <a:endParaRPr lang="ca-ES" sz="2400" dirty="0">
              <a:solidFill>
                <a:srgbClr val="C00000"/>
              </a:solidFill>
            </a:endParaRP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199" y="1287624"/>
            <a:ext cx="9845351" cy="5029200"/>
          </a:xfrm>
        </p:spPr>
        <p:txBody>
          <a:bodyPr>
            <a:normAutofit fontScale="25000" lnSpcReduction="20000"/>
          </a:bodyPr>
          <a:lstStyle/>
          <a:p>
            <a:pPr algn="just">
              <a:lnSpc>
                <a:spcPct val="150000"/>
              </a:lnSpc>
            </a:pPr>
            <a:r>
              <a:rPr lang="ca-ES" sz="6400" dirty="0">
                <a:solidFill>
                  <a:schemeClr val="tx1"/>
                </a:solidFill>
                <a:latin typeface="Calibri" panose="020F0502020204030204" pitchFamily="34" charset="0"/>
                <a:cs typeface="Calibri" panose="020F0502020204030204" pitchFamily="34" charset="0"/>
              </a:rPr>
              <a:t>Des de ja fa uns anys aquest model es ve configurant com a nova fórmula per facilitar l’accés a un </a:t>
            </a:r>
            <a:r>
              <a:rPr lang="ca-ES" sz="6400" b="1" dirty="0">
                <a:solidFill>
                  <a:schemeClr val="tx1"/>
                </a:solidFill>
                <a:latin typeface="Calibri" panose="020F0502020204030204" pitchFamily="34" charset="0"/>
                <a:cs typeface="Calibri" panose="020F0502020204030204" pitchFamily="34" charset="0"/>
              </a:rPr>
              <a:t>habitatge digne i no especulatiu</a:t>
            </a:r>
            <a:r>
              <a:rPr lang="ca-ES" sz="6400" dirty="0">
                <a:solidFill>
                  <a:schemeClr val="tx1"/>
                </a:solidFill>
                <a:latin typeface="Calibri" panose="020F0502020204030204" pitchFamily="34" charset="0"/>
                <a:cs typeface="Calibri" panose="020F0502020204030204" pitchFamily="34" charset="0"/>
              </a:rPr>
              <a:t>, i com una alternativa per conviure de forma </a:t>
            </a:r>
            <a:r>
              <a:rPr lang="ca-ES" sz="6400" b="1" dirty="0">
                <a:solidFill>
                  <a:schemeClr val="tx1"/>
                </a:solidFill>
                <a:latin typeface="Calibri" panose="020F0502020204030204" pitchFamily="34" charset="0"/>
                <a:cs typeface="Calibri" panose="020F0502020204030204" pitchFamily="34" charset="0"/>
              </a:rPr>
              <a:t>participativa i autogestionada.</a:t>
            </a:r>
          </a:p>
          <a:p>
            <a:pPr algn="just">
              <a:lnSpc>
                <a:spcPct val="150000"/>
              </a:lnSpc>
            </a:pPr>
            <a:r>
              <a:rPr lang="ca-ES" sz="6400" dirty="0">
                <a:solidFill>
                  <a:schemeClr val="tx1"/>
                </a:solidFill>
                <a:latin typeface="Calibri" panose="020F0502020204030204" pitchFamily="34" charset="0"/>
                <a:cs typeface="Calibri" panose="020F0502020204030204" pitchFamily="34" charset="0"/>
              </a:rPr>
              <a:t>A través de les experiències que ja estan en funcionament, i d’altres que estan sorgint diàriament, veiem que s’ha obert la porta a la creació de cooperatives d’habitatges al marge de la promoció de l’edificació i posterior adjudicació que venia configurant-se com a model habitual.</a:t>
            </a:r>
          </a:p>
          <a:p>
            <a:pPr algn="just">
              <a:lnSpc>
                <a:spcPct val="150000"/>
              </a:lnSpc>
            </a:pPr>
            <a:r>
              <a:rPr lang="ca-ES" sz="6400" dirty="0">
                <a:solidFill>
                  <a:schemeClr val="tx1"/>
                </a:solidFill>
                <a:latin typeface="Calibri" panose="020F0502020204030204" pitchFamily="34" charset="0"/>
                <a:cs typeface="Calibri" panose="020F0502020204030204" pitchFamily="34" charset="0"/>
              </a:rPr>
              <a:t>La </a:t>
            </a:r>
            <a:r>
              <a:rPr lang="ca-ES" sz="6400" b="1" dirty="0">
                <a:solidFill>
                  <a:schemeClr val="tx1"/>
                </a:solidFill>
                <a:latin typeface="Calibri" panose="020F0502020204030204" pitchFamily="34" charset="0"/>
                <a:cs typeface="Calibri" panose="020F0502020204030204" pitchFamily="34" charset="0"/>
              </a:rPr>
              <a:t>Llei 12/2015 de 9 de juliol de cooperatives de Catalunya</a:t>
            </a:r>
            <a:r>
              <a:rPr lang="ca-ES" sz="6400" dirty="0">
                <a:solidFill>
                  <a:schemeClr val="tx1"/>
                </a:solidFill>
                <a:latin typeface="Calibri" panose="020F0502020204030204" pitchFamily="34" charset="0"/>
                <a:cs typeface="Calibri" panose="020F0502020204030204" pitchFamily="34" charset="0"/>
              </a:rPr>
              <a:t>, no en fa cap referència expressa tret de la breu menció  de </a:t>
            </a:r>
            <a:r>
              <a:rPr lang="ca-ES" sz="6400" b="1" dirty="0">
                <a:solidFill>
                  <a:schemeClr val="tx1"/>
                </a:solidFill>
                <a:latin typeface="Calibri" panose="020F0502020204030204" pitchFamily="34" charset="0"/>
                <a:cs typeface="Calibri" panose="020F0502020204030204" pitchFamily="34" charset="0"/>
              </a:rPr>
              <a:t>l’article 123.3, i no aclareix com es concreta aquest dret d’ús: </a:t>
            </a:r>
            <a:r>
              <a:rPr lang="ca-ES" sz="6400" i="1" dirty="0">
                <a:solidFill>
                  <a:schemeClr val="tx1"/>
                </a:solidFill>
                <a:latin typeface="Calibri" panose="020F0502020204030204" pitchFamily="34" charset="0"/>
                <a:cs typeface="Calibri" panose="020F0502020204030204" pitchFamily="34" charset="0"/>
              </a:rPr>
              <a:t>“</a:t>
            </a:r>
            <a:r>
              <a:rPr lang="ca-ES" sz="6400" i="1" u="sng" dirty="0">
                <a:solidFill>
                  <a:schemeClr val="tx1"/>
                </a:solidFill>
                <a:latin typeface="Calibri" panose="020F0502020204030204" pitchFamily="34" charset="0"/>
                <a:cs typeface="Calibri" panose="020F0502020204030204" pitchFamily="34" charset="0"/>
              </a:rPr>
              <a:t>La cooperativa pot adjudicar i cedir als socis</a:t>
            </a:r>
            <a:r>
              <a:rPr lang="ca-ES" sz="6400" i="1" dirty="0">
                <a:solidFill>
                  <a:schemeClr val="tx1"/>
                </a:solidFill>
                <a:latin typeface="Calibri" panose="020F0502020204030204" pitchFamily="34" charset="0"/>
                <a:cs typeface="Calibri" panose="020F0502020204030204" pitchFamily="34" charset="0"/>
              </a:rPr>
              <a:t>, </a:t>
            </a:r>
            <a:r>
              <a:rPr lang="ca-ES" sz="6400" i="1" u="sng" dirty="0">
                <a:solidFill>
                  <a:schemeClr val="tx1"/>
                </a:solidFill>
                <a:latin typeface="Calibri" panose="020F0502020204030204" pitchFamily="34" charset="0"/>
                <a:cs typeface="Calibri" panose="020F0502020204030204" pitchFamily="34" charset="0"/>
              </a:rPr>
              <a:t>mitjançant qualsevol títol admès en dret,</a:t>
            </a:r>
            <a:r>
              <a:rPr lang="ca-ES" sz="6400" i="1" dirty="0">
                <a:solidFill>
                  <a:schemeClr val="tx1"/>
                </a:solidFill>
                <a:latin typeface="Calibri" panose="020F0502020204030204" pitchFamily="34" charset="0"/>
                <a:cs typeface="Calibri" panose="020F0502020204030204" pitchFamily="34" charset="0"/>
              </a:rPr>
              <a:t> la plena propietat o </a:t>
            </a:r>
            <a:r>
              <a:rPr lang="ca-ES" sz="6400" i="1" u="sng" dirty="0">
                <a:solidFill>
                  <a:schemeClr val="tx1"/>
                </a:solidFill>
                <a:latin typeface="Calibri" panose="020F0502020204030204" pitchFamily="34" charset="0"/>
                <a:cs typeface="Calibri" panose="020F0502020204030204" pitchFamily="34" charset="0"/>
              </a:rPr>
              <a:t>el ple ús dels habitatges</a:t>
            </a:r>
            <a:r>
              <a:rPr lang="ca-ES" sz="6400" i="1" dirty="0">
                <a:solidFill>
                  <a:schemeClr val="tx1"/>
                </a:solidFill>
                <a:latin typeface="Calibri" panose="020F0502020204030204" pitchFamily="34" charset="0"/>
                <a:cs typeface="Calibri" panose="020F0502020204030204" pitchFamily="34" charset="0"/>
              </a:rPr>
              <a:t>, els locals o les instal·lacions i les edificacions complementàries. </a:t>
            </a:r>
            <a:r>
              <a:rPr lang="ca-ES" sz="6400" b="1" i="1" dirty="0">
                <a:solidFill>
                  <a:schemeClr val="tx1"/>
                </a:solidFill>
                <a:latin typeface="Calibri" panose="020F0502020204030204" pitchFamily="34" charset="0"/>
                <a:cs typeface="Calibri" panose="020F0502020204030204" pitchFamily="34" charset="0"/>
              </a:rPr>
              <a:t>Si en manté la propietat, els estatuts socials han  d'establir les normes d'ús i els drets i les obligacions dels socis i de la cooperativa</a:t>
            </a:r>
            <a:r>
              <a:rPr lang="ca-ES" sz="6400" i="1" dirty="0">
                <a:solidFill>
                  <a:schemeClr val="tx1"/>
                </a:solidFill>
                <a:latin typeface="Calibri" panose="020F0502020204030204" pitchFamily="34" charset="0"/>
                <a:cs typeface="Calibri" panose="020F0502020204030204" pitchFamily="34" charset="0"/>
              </a:rPr>
              <a:t>, i poden regular la possibilitat que el dret d'ús de l'habitatge o el local sigui cedit a socis d'altres cooperatives d'habitatges que tinguin establerta aquesta modalitat o sigui permutat amb aquests.</a:t>
            </a:r>
          </a:p>
          <a:p>
            <a:pPr>
              <a:lnSpc>
                <a:spcPct val="150000"/>
              </a:lnSpc>
            </a:pPr>
            <a:r>
              <a:rPr lang="ca-ES" sz="6400" dirty="0">
                <a:solidFill>
                  <a:schemeClr val="tx1"/>
                </a:solidFill>
                <a:latin typeface="Calibri" panose="020F0502020204030204" pitchFamily="34" charset="0"/>
                <a:cs typeface="Calibri" panose="020F0502020204030204" pitchFamily="34" charset="0"/>
              </a:rPr>
              <a:t>Per això és imprescindible regular el RÈGIM D’ÚS dels habitatges cooperativa a través d’estatuts i RRI.</a:t>
            </a:r>
            <a:endParaRPr lang="ca-ES" sz="6400" dirty="0"/>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252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214603"/>
            <a:ext cx="9845351" cy="754548"/>
          </a:xfrm>
        </p:spPr>
        <p:txBody>
          <a:bodyPr/>
          <a:lstStyle/>
          <a:p>
            <a:r>
              <a:rPr lang="ca-ES" sz="2400" b="1" dirty="0">
                <a:solidFill>
                  <a:srgbClr val="C00000"/>
                </a:solidFill>
                <a:latin typeface="Calibri" panose="020F0502020204030204" pitchFamily="34" charset="0"/>
                <a:cs typeface="Calibri" panose="020F0502020204030204" pitchFamily="34" charset="0"/>
              </a:rPr>
              <a:t>LA COOPERATIVA COM A ÚNICA TITULAR</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969152"/>
            <a:ext cx="9845351" cy="5207812"/>
          </a:xfrm>
        </p:spPr>
        <p:txBody>
          <a:bodyPr>
            <a:normAutofit fontScale="25000" lnSpcReduction="20000"/>
          </a:bodyPr>
          <a:lstStyle/>
          <a:p>
            <a:pPr marL="0" indent="0" algn="just">
              <a:lnSpc>
                <a:spcPct val="170000"/>
              </a:lnSpc>
              <a:buNone/>
            </a:pPr>
            <a:r>
              <a:rPr lang="ca-ES" sz="6400" b="1" dirty="0">
                <a:solidFill>
                  <a:schemeClr val="tx1"/>
                </a:solidFill>
                <a:latin typeface="Calibri" panose="020F0502020204030204" pitchFamily="34" charset="0"/>
                <a:cs typeface="Calibri" panose="020F0502020204030204" pitchFamily="34" charset="0"/>
              </a:rPr>
              <a:t>L’element essencial i diferencial </a:t>
            </a:r>
            <a:r>
              <a:rPr lang="ca-ES" sz="6400" dirty="0">
                <a:latin typeface="Calibri" panose="020F0502020204030204" pitchFamily="34" charset="0"/>
                <a:cs typeface="Calibri" panose="020F0502020204030204" pitchFamily="34" charset="0"/>
              </a:rPr>
              <a:t>del model de la </a:t>
            </a:r>
            <a:r>
              <a:rPr lang="ca-ES" sz="6400" dirty="0">
                <a:solidFill>
                  <a:schemeClr val="tx1"/>
                </a:solidFill>
                <a:latin typeface="Calibri" panose="020F0502020204030204" pitchFamily="34" charset="0"/>
                <a:cs typeface="Calibri" panose="020F0502020204030204" pitchFamily="34" charset="0"/>
              </a:rPr>
              <a:t>cooperativa d’habitatge en règim d’ús és que la </a:t>
            </a:r>
            <a:r>
              <a:rPr lang="ca-ES" sz="6400" b="1" dirty="0">
                <a:solidFill>
                  <a:schemeClr val="tx1"/>
                </a:solidFill>
                <a:latin typeface="Calibri" panose="020F0502020204030204" pitchFamily="34" charset="0"/>
                <a:cs typeface="Calibri" panose="020F0502020204030204" pitchFamily="34" charset="0"/>
              </a:rPr>
              <a:t>ÚNICA TITULAR</a:t>
            </a:r>
            <a:r>
              <a:rPr lang="ca-ES" sz="6400" dirty="0">
                <a:solidFill>
                  <a:schemeClr val="tx1"/>
                </a:solidFill>
                <a:latin typeface="Calibri" panose="020F0502020204030204" pitchFamily="34" charset="0"/>
                <a:cs typeface="Calibri" panose="020F0502020204030204" pitchFamily="34" charset="0"/>
              </a:rPr>
              <a:t> del sòl i l’edificació és</a:t>
            </a:r>
            <a:r>
              <a:rPr lang="ca-ES" sz="6400" b="1" dirty="0">
                <a:solidFill>
                  <a:schemeClr val="tx1"/>
                </a:solidFill>
                <a:latin typeface="Calibri" panose="020F0502020204030204" pitchFamily="34" charset="0"/>
                <a:cs typeface="Calibri" panose="020F0502020204030204" pitchFamily="34" charset="0"/>
              </a:rPr>
              <a:t> LA COOPERATIVA.  Per aix</a:t>
            </a:r>
            <a:r>
              <a:rPr lang="ca-ES" sz="6400" b="1" dirty="0">
                <a:latin typeface="Calibri" panose="020F0502020204030204" pitchFamily="34" charset="0"/>
                <a:cs typeface="Calibri" panose="020F0502020204030204" pitchFamily="34" charset="0"/>
              </a:rPr>
              <a:t>ò, cal especificar-ho en estatut socials (2 exemples): </a:t>
            </a:r>
            <a:endParaRPr lang="ca-ES" sz="6400" b="1" dirty="0">
              <a:solidFill>
                <a:schemeClr val="tx1"/>
              </a:solidFill>
              <a:latin typeface="Calibri" panose="020F0502020204030204" pitchFamily="34" charset="0"/>
              <a:cs typeface="Calibri" panose="020F0502020204030204" pitchFamily="34" charset="0"/>
            </a:endParaRPr>
          </a:p>
          <a:p>
            <a:pPr marL="0" indent="0" algn="just">
              <a:buNone/>
            </a:pPr>
            <a:endParaRPr lang="ca-ES" sz="5000" dirty="0">
              <a:latin typeface="Calibri" panose="020F0502020204030204" pitchFamily="34" charset="0"/>
              <a:cs typeface="Calibri" panose="020F0502020204030204" pitchFamily="34" charset="0"/>
            </a:endParaRPr>
          </a:p>
          <a:p>
            <a:pPr marL="324000" lvl="1" indent="0" algn="just">
              <a:lnSpc>
                <a:spcPct val="120000"/>
              </a:lnSpc>
              <a:buNone/>
            </a:pPr>
            <a:r>
              <a:rPr lang="ca-ES" sz="5600" b="1" i="1" dirty="0">
                <a:solidFill>
                  <a:schemeClr val="tx1"/>
                </a:solidFill>
                <a:latin typeface="Calibri" panose="020F0502020204030204" pitchFamily="34" charset="0"/>
                <a:cs typeface="Calibri" panose="020F0502020204030204" pitchFamily="34" charset="0"/>
              </a:rPr>
              <a:t>Habitatges La Borda: </a:t>
            </a:r>
            <a:r>
              <a:rPr lang="ca-ES" sz="5600" i="1" dirty="0">
                <a:solidFill>
                  <a:schemeClr val="tx1"/>
                </a:solidFill>
                <a:latin typeface="Calibri" panose="020F0502020204030204" pitchFamily="34" charset="0"/>
                <a:cs typeface="Calibri" panose="020F0502020204030204" pitchFamily="34" charset="0"/>
              </a:rPr>
              <a:t>“La Cooperativa es constitueix amb l'objectiu de facilitar a les seves sòcies i socis l'accés a un habitatge de caràcter social, econòmica i ambientalment sostenibles (...) Les seves finalitat són: Millorar l’accés a l’habitatge mitjançant un model no especulatiu segons el </a:t>
            </a:r>
            <a:r>
              <a:rPr lang="ca-ES" sz="5600" i="1" u="sng" dirty="0">
                <a:solidFill>
                  <a:schemeClr val="tx1"/>
                </a:solidFill>
                <a:latin typeface="Calibri" panose="020F0502020204030204" pitchFamily="34" charset="0"/>
                <a:cs typeface="Calibri" panose="020F0502020204030204" pitchFamily="34" charset="0"/>
              </a:rPr>
              <a:t>qual la propietat, la cessió o els drets del sòl i dels immobles recauen en la Cooperativa, mentre que les seves sòcies i socis cooperativistes disposen del dret d’ús indefinit de cadascun dels espais privats i de les parts comunes</a:t>
            </a:r>
            <a:r>
              <a:rPr lang="ca-ES" sz="5600" i="1" dirty="0">
                <a:solidFill>
                  <a:schemeClr val="tx1"/>
                </a:solidFill>
                <a:latin typeface="Calibri" panose="020F0502020204030204" pitchFamily="34" charset="0"/>
                <a:cs typeface="Calibri" panose="020F0502020204030204" pitchFamily="34" charset="0"/>
              </a:rPr>
              <a:t>.”</a:t>
            </a:r>
          </a:p>
          <a:p>
            <a:pPr marL="324000" lvl="1" indent="0" algn="just">
              <a:lnSpc>
                <a:spcPct val="120000"/>
              </a:lnSpc>
              <a:buNone/>
            </a:pPr>
            <a:endParaRPr lang="ca-ES" sz="5600" b="1" i="1" dirty="0">
              <a:solidFill>
                <a:schemeClr val="tx1"/>
              </a:solidFill>
              <a:latin typeface="Calibri" panose="020F0502020204030204" pitchFamily="34" charset="0"/>
              <a:cs typeface="Calibri" panose="020F0502020204030204" pitchFamily="34" charset="0"/>
            </a:endParaRPr>
          </a:p>
          <a:p>
            <a:pPr marL="324000" lvl="1" indent="0" algn="just">
              <a:lnSpc>
                <a:spcPct val="120000"/>
              </a:lnSpc>
              <a:buNone/>
            </a:pPr>
            <a:r>
              <a:rPr lang="ca-ES" sz="5600" b="1" i="1" dirty="0">
                <a:solidFill>
                  <a:schemeClr val="tx1"/>
                </a:solidFill>
                <a:latin typeface="Calibri" panose="020F0502020204030204" pitchFamily="34" charset="0"/>
                <a:cs typeface="Calibri" panose="020F0502020204030204" pitchFamily="34" charset="0"/>
              </a:rPr>
              <a:t>Sostre Cívic: “Propietat cooperativa de l’edifici d’habitatges.</a:t>
            </a:r>
            <a:r>
              <a:rPr lang="ca-ES" sz="5600" i="1" dirty="0">
                <a:solidFill>
                  <a:schemeClr val="tx1"/>
                </a:solidFill>
                <a:latin typeface="Calibri" panose="020F0502020204030204" pitchFamily="34" charset="0"/>
                <a:cs typeface="Calibri" panose="020F0502020204030204" pitchFamily="34" charset="0"/>
              </a:rPr>
              <a:t> La societat cooperativa, mitjançant acord de l’Assemblea general, pot adquirir o constituir, a títol onerós o gratuït, el dret de propietat o copropietat, el </a:t>
            </a:r>
            <a:r>
              <a:rPr lang="ca-ES" sz="5600" i="1" dirty="0" err="1">
                <a:solidFill>
                  <a:schemeClr val="tx1"/>
                </a:solidFill>
                <a:latin typeface="Calibri" panose="020F0502020204030204" pitchFamily="34" charset="0"/>
                <a:cs typeface="Calibri" panose="020F0502020204030204" pitchFamily="34" charset="0"/>
              </a:rPr>
              <a:t>leasing</a:t>
            </a:r>
            <a:r>
              <a:rPr lang="ca-ES" sz="5600" i="1" dirty="0">
                <a:solidFill>
                  <a:schemeClr val="tx1"/>
                </a:solidFill>
                <a:latin typeface="Calibri" panose="020F0502020204030204" pitchFamily="34" charset="0"/>
                <a:cs typeface="Calibri" panose="020F0502020204030204" pitchFamily="34" charset="0"/>
              </a:rPr>
              <a:t> immobiliari, la permuta del sòl per a obra futura o per participació en la societat cooperativa, el dret de superfície, la concessió administrativa, el cens emfitèutic, el contracte de masoveria urbana, o qualsevol altre títol admès en dret, sobre sòls de titularitat pública o privada o sobre l’immoble que s’ha de rehabilitar, que facultin a la societat cooperativa per fer les obres corresponents. En tot cas, la propietat cooperativa del sòl i l’edifici d’habitatges és col·lectiva i no comporta la divisió horitzontal de la propietat. Les condicions relatives a la constitució del dret de propietat, del dret de superfície o de la concessió administrativa per garantir el MCU es poden regular mitjançant el regla- ment de règim intern.”</a:t>
            </a:r>
          </a:p>
          <a:p>
            <a:pPr marL="0" indent="0" algn="just">
              <a:lnSpc>
                <a:spcPct val="170000"/>
              </a:lnSpc>
              <a:buNone/>
            </a:pPr>
            <a:r>
              <a:rPr lang="ca-ES" sz="6400" dirty="0">
                <a:cs typeface="Calibri" panose="020F0502020204030204" pitchFamily="34" charset="0"/>
              </a:rPr>
              <a:t>Malgrat aquesta prohibició de transformar el règim de propietat única de la cooperativa en propietat privada de les sòcies, per acord favorable de 2/3 parts de les sòcies aprovat en Assemblea es podrien modificar aquests condicionants. D’aquí que considerem imprescindible blindar el model.</a:t>
            </a: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2628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6"/>
            <a:ext cx="9845351" cy="857700"/>
          </a:xfrm>
        </p:spPr>
        <p:txBody>
          <a:bodyPr>
            <a:normAutofit fontScale="90000"/>
          </a:bodyPr>
          <a:lstStyle/>
          <a:p>
            <a:pPr algn="ctr"/>
            <a:br>
              <a:rPr lang="ca-ES" sz="3600" b="1" dirty="0">
                <a:latin typeface="Calibri" panose="020F0502020204030204" pitchFamily="34" charset="0"/>
                <a:cs typeface="Calibri" panose="020F0502020204030204" pitchFamily="34" charset="0"/>
              </a:rPr>
            </a:br>
            <a:r>
              <a:rPr lang="ca-ES" sz="2700" b="1" dirty="0">
                <a:solidFill>
                  <a:srgbClr val="C00000"/>
                </a:solidFill>
                <a:latin typeface="Calibri" panose="020F0502020204030204" pitchFamily="34" charset="0"/>
                <a:cs typeface="Calibri" panose="020F0502020204030204" pitchFamily="34" charset="0"/>
              </a:rPr>
              <a:t>ELEMENTS</a:t>
            </a:r>
            <a:r>
              <a:rPr lang="ca-ES" sz="2700" b="1" dirty="0">
                <a:latin typeface="Calibri" panose="020F0502020204030204" pitchFamily="34" charset="0"/>
                <a:cs typeface="Calibri" panose="020F0502020204030204" pitchFamily="34" charset="0"/>
              </a:rPr>
              <a:t> </a:t>
            </a:r>
            <a:r>
              <a:rPr lang="ca-ES" sz="2700" b="1" dirty="0">
                <a:solidFill>
                  <a:srgbClr val="C00000"/>
                </a:solidFill>
                <a:latin typeface="Calibri" panose="020F0502020204030204" pitchFamily="34" charset="0"/>
                <a:cs typeface="Calibri" panose="020F0502020204030204" pitchFamily="34" charset="0"/>
              </a:rPr>
              <a:t>ESSENCIALS DELS ESTATUTS SOCIALS DE LA COOPERATIVA EN RÈGIM D’ÚS</a:t>
            </a:r>
            <a:br>
              <a:rPr lang="ca-ES" dirty="0"/>
            </a:br>
            <a:endParaRPr lang="ca-ES" dirty="0"/>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726231" y="1204681"/>
            <a:ext cx="10069287" cy="5131320"/>
          </a:xfrm>
        </p:spPr>
        <p:txBody>
          <a:bodyPr>
            <a:normAutofit fontScale="25000" lnSpcReduction="20000"/>
          </a:bodyPr>
          <a:lstStyle/>
          <a:p>
            <a:pPr algn="just">
              <a:lnSpc>
                <a:spcPct val="120000"/>
              </a:lnSpc>
            </a:pPr>
            <a:r>
              <a:rPr lang="ca-ES" sz="6400" dirty="0">
                <a:latin typeface="Calibri" panose="020F0502020204030204" pitchFamily="34" charset="0"/>
                <a:cs typeface="Calibri" panose="020F0502020204030204" pitchFamily="34" charset="0"/>
              </a:rPr>
              <a:t>Es pot configurar com a dret real limitat de la cooperativa i l’ús s’atribueix a les sòcies (això implica registrar el dret real d’ús i poder individualitzar la responsabilitat entre les sòcies), o bé com a </a:t>
            </a:r>
            <a:r>
              <a:rPr lang="ca-ES" sz="6400" b="1" dirty="0">
                <a:latin typeface="Calibri" panose="020F0502020204030204" pitchFamily="34" charset="0"/>
                <a:cs typeface="Calibri" panose="020F0502020204030204" pitchFamily="34" charset="0"/>
              </a:rPr>
              <a:t>dret de naturalesa personal o obligacional</a:t>
            </a:r>
            <a:r>
              <a:rPr lang="ca-ES" sz="6400" dirty="0">
                <a:latin typeface="Calibri" panose="020F0502020204030204" pitchFamily="34" charset="0"/>
                <a:cs typeface="Calibri" panose="020F0502020204030204" pitchFamily="34" charset="0"/>
              </a:rPr>
              <a:t>, mitjançant un </a:t>
            </a:r>
            <a:r>
              <a:rPr lang="ca-ES" sz="6400" b="1" dirty="0">
                <a:latin typeface="Calibri" panose="020F0502020204030204" pitchFamily="34" charset="0"/>
                <a:cs typeface="Calibri" panose="020F0502020204030204" pitchFamily="34" charset="0"/>
              </a:rPr>
              <a:t>contracte societari.  </a:t>
            </a:r>
            <a:endParaRPr lang="ca-ES" sz="6400" b="1" dirty="0">
              <a:solidFill>
                <a:srgbClr val="FF0000"/>
              </a:solidFill>
              <a:latin typeface="Calibri" panose="020F0502020204030204" pitchFamily="34" charset="0"/>
              <a:cs typeface="Calibri" panose="020F0502020204030204" pitchFamily="34" charset="0"/>
            </a:endParaRPr>
          </a:p>
          <a:p>
            <a:pPr algn="just">
              <a:lnSpc>
                <a:spcPct val="120000"/>
              </a:lnSpc>
            </a:pPr>
            <a:r>
              <a:rPr lang="ca-ES" sz="6400" b="1" dirty="0">
                <a:latin typeface="Calibri" panose="020F0502020204030204" pitchFamily="34" charset="0"/>
                <a:cs typeface="Calibri" panose="020F0502020204030204" pitchFamily="34" charset="0"/>
              </a:rPr>
              <a:t>Objecte social: </a:t>
            </a:r>
            <a:r>
              <a:rPr lang="es-ES" sz="6400" dirty="0" err="1">
                <a:latin typeface="Calibri" panose="020F0502020204030204" pitchFamily="34" charset="0"/>
                <a:cs typeface="Calibri" panose="020F0502020204030204" pitchFamily="34" charset="0"/>
              </a:rPr>
              <a:t>promoció</a:t>
            </a:r>
            <a:r>
              <a:rPr lang="es-ES" sz="6400" dirty="0">
                <a:latin typeface="Calibri" panose="020F0502020204030204" pitchFamily="34" charset="0"/>
                <a:cs typeface="Calibri" panose="020F0502020204030204" pitchFamily="34" charset="0"/>
              </a:rPr>
              <a:t> </a:t>
            </a:r>
            <a:r>
              <a:rPr lang="es-ES" sz="6400" dirty="0" err="1">
                <a:latin typeface="Calibri" panose="020F0502020204030204" pitchFamily="34" charset="0"/>
                <a:cs typeface="Calibri" panose="020F0502020204030204" pitchFamily="34" charset="0"/>
              </a:rPr>
              <a:t>d’habitatges</a:t>
            </a:r>
            <a:r>
              <a:rPr lang="es-ES" sz="6400" dirty="0">
                <a:latin typeface="Calibri" panose="020F0502020204030204" pitchFamily="34" charset="0"/>
                <a:cs typeface="Calibri" panose="020F0502020204030204" pitchFamily="34" charset="0"/>
              </a:rPr>
              <a:t> per adjudicar-</a:t>
            </a:r>
            <a:r>
              <a:rPr lang="es-ES" sz="6400" dirty="0" err="1">
                <a:latin typeface="Calibri" panose="020F0502020204030204" pitchFamily="34" charset="0"/>
                <a:cs typeface="Calibri" panose="020F0502020204030204" pitchFamily="34" charset="0"/>
              </a:rPr>
              <a:t>ne</a:t>
            </a:r>
            <a:r>
              <a:rPr lang="es-ES" sz="6400" dirty="0">
                <a:latin typeface="Calibri" panose="020F0502020204030204" pitchFamily="34" charset="0"/>
                <a:cs typeface="Calibri" panose="020F0502020204030204" pitchFamily="34" charset="0"/>
              </a:rPr>
              <a:t> </a:t>
            </a:r>
            <a:r>
              <a:rPr lang="es-ES" sz="6400" dirty="0" err="1">
                <a:latin typeface="Calibri" panose="020F0502020204030204" pitchFamily="34" charset="0"/>
                <a:cs typeface="Calibri" panose="020F0502020204030204" pitchFamily="34" charset="0"/>
              </a:rPr>
              <a:t>l'ús</a:t>
            </a:r>
            <a:r>
              <a:rPr lang="es-ES" sz="6400" dirty="0">
                <a:latin typeface="Calibri" panose="020F0502020204030204" pitchFamily="34" charset="0"/>
                <a:cs typeface="Calibri" panose="020F0502020204030204" pitchFamily="34" charset="0"/>
              </a:rPr>
              <a:t> a les </a:t>
            </a:r>
            <a:r>
              <a:rPr lang="es-ES" sz="6400" dirty="0" err="1">
                <a:latin typeface="Calibri" panose="020F0502020204030204" pitchFamily="34" charset="0"/>
                <a:cs typeface="Calibri" panose="020F0502020204030204" pitchFamily="34" charset="0"/>
              </a:rPr>
              <a:t>seves</a:t>
            </a:r>
            <a:r>
              <a:rPr lang="es-ES" sz="6400" dirty="0">
                <a:latin typeface="Calibri" panose="020F0502020204030204" pitchFamily="34" charset="0"/>
                <a:cs typeface="Calibri" panose="020F0502020204030204" pitchFamily="34" charset="0"/>
              </a:rPr>
              <a:t> </a:t>
            </a:r>
            <a:r>
              <a:rPr lang="es-ES" sz="6400" dirty="0" err="1">
                <a:latin typeface="Calibri" panose="020F0502020204030204" pitchFamily="34" charset="0"/>
                <a:cs typeface="Calibri" panose="020F0502020204030204" pitchFamily="34" charset="0"/>
              </a:rPr>
              <a:t>sòcies</a:t>
            </a:r>
            <a:r>
              <a:rPr lang="es-ES" sz="6400" dirty="0">
                <a:latin typeface="Calibri" panose="020F0502020204030204" pitchFamily="34" charset="0"/>
                <a:cs typeface="Calibri" panose="020F0502020204030204" pitchFamily="34" charset="0"/>
              </a:rPr>
              <a:t>, a </a:t>
            </a:r>
            <a:r>
              <a:rPr lang="es-ES" sz="6400" dirty="0" err="1">
                <a:latin typeface="Calibri" panose="020F0502020204030204" pitchFamily="34" charset="0"/>
                <a:cs typeface="Calibri" panose="020F0502020204030204" pitchFamily="34" charset="0"/>
              </a:rPr>
              <a:t>més</a:t>
            </a:r>
            <a:r>
              <a:rPr lang="es-ES" sz="6400" dirty="0">
                <a:latin typeface="Calibri" panose="020F0502020204030204" pitchFamily="34" charset="0"/>
                <a:cs typeface="Calibri" panose="020F0502020204030204" pitchFamily="34" charset="0"/>
              </a:rPr>
              <a:t> de la </a:t>
            </a:r>
            <a:r>
              <a:rPr lang="es-ES" sz="6400" dirty="0" err="1">
                <a:latin typeface="Calibri" panose="020F0502020204030204" pitchFamily="34" charset="0"/>
                <a:cs typeface="Calibri" panose="020F0502020204030204" pitchFamily="34" charset="0"/>
              </a:rPr>
              <a:t>seva</a:t>
            </a:r>
            <a:r>
              <a:rPr lang="es-ES" sz="6400" dirty="0">
                <a:latin typeface="Calibri" panose="020F0502020204030204" pitchFamily="34" charset="0"/>
                <a:cs typeface="Calibri" panose="020F0502020204030204" pitchFamily="34" charset="0"/>
              </a:rPr>
              <a:t> </a:t>
            </a:r>
            <a:r>
              <a:rPr lang="es-ES" sz="6400" dirty="0" err="1">
                <a:latin typeface="Calibri" panose="020F0502020204030204" pitchFamily="34" charset="0"/>
                <a:cs typeface="Calibri" panose="020F0502020204030204" pitchFamily="34" charset="0"/>
              </a:rPr>
              <a:t>conservació</a:t>
            </a:r>
            <a:r>
              <a:rPr lang="es-ES" sz="6400" dirty="0">
                <a:latin typeface="Calibri" panose="020F0502020204030204" pitchFamily="34" charset="0"/>
                <a:cs typeface="Calibri" panose="020F0502020204030204" pitchFamily="34" charset="0"/>
              </a:rPr>
              <a:t> i </a:t>
            </a:r>
            <a:r>
              <a:rPr lang="es-ES" sz="6400" dirty="0" err="1">
                <a:latin typeface="Calibri" panose="020F0502020204030204" pitchFamily="34" charset="0"/>
                <a:cs typeface="Calibri" panose="020F0502020204030204" pitchFamily="34" charset="0"/>
              </a:rPr>
              <a:t>administració</a:t>
            </a:r>
            <a:r>
              <a:rPr lang="es-ES" sz="6400" dirty="0">
                <a:latin typeface="Calibri" panose="020F0502020204030204" pitchFamily="34" charset="0"/>
                <a:cs typeface="Calibri" panose="020F0502020204030204" pitchFamily="34" charset="0"/>
              </a:rPr>
              <a:t>.</a:t>
            </a:r>
          </a:p>
          <a:p>
            <a:pPr algn="just">
              <a:lnSpc>
                <a:spcPct val="120000"/>
              </a:lnSpc>
            </a:pPr>
            <a:r>
              <a:rPr lang="ca-ES" sz="6400" b="1" dirty="0">
                <a:latin typeface="Calibri" panose="020F0502020204030204" pitchFamily="34" charset="0"/>
                <a:cs typeface="Calibri" panose="020F0502020204030204" pitchFamily="34" charset="0"/>
              </a:rPr>
              <a:t>Tipus de sòcies: </a:t>
            </a:r>
            <a:r>
              <a:rPr lang="ca-ES" sz="6400" dirty="0">
                <a:latin typeface="Calibri" panose="020F0502020204030204" pitchFamily="34" charset="0"/>
                <a:cs typeface="Calibri" panose="020F0502020204030204" pitchFamily="34" charset="0"/>
              </a:rPr>
              <a:t>habitants i expectants, o consumidores si és integral. Col·laboradores / de treball.</a:t>
            </a:r>
          </a:p>
          <a:p>
            <a:pPr algn="just">
              <a:lnSpc>
                <a:spcPct val="120000"/>
              </a:lnSpc>
            </a:pPr>
            <a:r>
              <a:rPr lang="ca-ES" sz="6400" b="1" dirty="0">
                <a:latin typeface="Calibri" panose="020F0502020204030204" pitchFamily="34" charset="0"/>
                <a:cs typeface="Calibri" panose="020F0502020204030204" pitchFamily="34" charset="0"/>
              </a:rPr>
              <a:t>Titularitat individual o compartida de l’ús: </a:t>
            </a:r>
            <a:r>
              <a:rPr lang="ca-ES" sz="6400" dirty="0">
                <a:latin typeface="Calibri" panose="020F0502020204030204" pitchFamily="34" charset="0"/>
                <a:cs typeface="Calibri" panose="020F0502020204030204" pitchFamily="34" charset="0"/>
              </a:rPr>
              <a:t>Es pot constituir a favor de més d’una persona sòcia, especial rellevància de les unitats de convivència. Els estatuts establiran si hi ha la possibilitat de </a:t>
            </a:r>
            <a:r>
              <a:rPr lang="ca-ES" sz="6400" dirty="0" err="1">
                <a:latin typeface="Calibri" panose="020F0502020204030204" pitchFamily="34" charset="0"/>
                <a:cs typeface="Calibri" panose="020F0502020204030204" pitchFamily="34" charset="0"/>
              </a:rPr>
              <a:t>cotitulars</a:t>
            </a:r>
            <a:r>
              <a:rPr lang="ca-ES" sz="6400" dirty="0">
                <a:latin typeface="Calibri" panose="020F0502020204030204" pitchFamily="34" charset="0"/>
                <a:cs typeface="Calibri" panose="020F0502020204030204" pitchFamily="34" charset="0"/>
              </a:rPr>
              <a:t> del dret i com exerciten els seus drets. </a:t>
            </a:r>
          </a:p>
          <a:p>
            <a:pPr algn="just">
              <a:lnSpc>
                <a:spcPct val="120000"/>
              </a:lnSpc>
            </a:pPr>
            <a:r>
              <a:rPr lang="ca-ES" sz="6400" dirty="0">
                <a:latin typeface="Calibri" panose="020F0502020204030204" pitchFamily="34" charset="0"/>
                <a:cs typeface="Calibri" panose="020F0502020204030204" pitchFamily="34" charset="0"/>
              </a:rPr>
              <a:t>Les </a:t>
            </a:r>
            <a:r>
              <a:rPr lang="ca-ES" sz="6400" b="1" dirty="0">
                <a:latin typeface="Calibri" panose="020F0502020204030204" pitchFamily="34" charset="0"/>
                <a:cs typeface="Calibri" panose="020F0502020204030204" pitchFamily="34" charset="0"/>
              </a:rPr>
              <a:t>condicions de l’ús </a:t>
            </a:r>
            <a:r>
              <a:rPr lang="ca-ES" sz="6400" dirty="0">
                <a:latin typeface="Calibri" panose="020F0502020204030204" pitchFamily="34" charset="0"/>
                <a:cs typeface="Calibri" panose="020F0502020204030204" pitchFamily="34" charset="0"/>
              </a:rPr>
              <a:t>(durada, obligacions econòmiques, ...) es concreten en el contracte que adjudica </a:t>
            </a:r>
            <a:r>
              <a:rPr lang="ca-ES" sz="6400" dirty="0" err="1">
                <a:latin typeface="Calibri" panose="020F0502020204030204" pitchFamily="34" charset="0"/>
                <a:cs typeface="Calibri" panose="020F0502020204030204" pitchFamily="34" charset="0"/>
              </a:rPr>
              <a:t>l’çus</a:t>
            </a:r>
            <a:r>
              <a:rPr lang="ca-ES" sz="6400" dirty="0">
                <a:latin typeface="Calibri" panose="020F0502020204030204" pitchFamily="34" charset="0"/>
                <a:cs typeface="Calibri" panose="020F0502020204030204" pitchFamily="34" charset="0"/>
              </a:rPr>
              <a:t> d’acord amb el previst als estatuts i RRI.</a:t>
            </a:r>
          </a:p>
          <a:p>
            <a:pPr algn="just">
              <a:lnSpc>
                <a:spcPct val="120000"/>
              </a:lnSpc>
            </a:pPr>
            <a:r>
              <a:rPr lang="ca-ES" sz="6400" b="1" dirty="0">
                <a:latin typeface="Calibri" panose="020F0502020204030204" pitchFamily="34" charset="0"/>
                <a:cs typeface="Calibri" panose="020F0502020204030204" pitchFamily="34" charset="0"/>
              </a:rPr>
              <a:t>Règim econòmic: </a:t>
            </a:r>
            <a:r>
              <a:rPr lang="ca-ES" sz="6400" dirty="0">
                <a:latin typeface="Calibri" panose="020F0502020204030204" pitchFamily="34" charset="0"/>
                <a:cs typeface="Calibri" panose="020F0502020204030204" pitchFamily="34" charset="0"/>
              </a:rPr>
              <a:t>aportacions al capital social i altres aportacions per cobrir les despeses de construcció, rehabilitació i manteniment. </a:t>
            </a:r>
          </a:p>
          <a:p>
            <a:pPr algn="just">
              <a:lnSpc>
                <a:spcPct val="120000"/>
              </a:lnSpc>
            </a:pPr>
            <a:r>
              <a:rPr lang="ca-ES" sz="6400" dirty="0">
                <a:latin typeface="Calibri" panose="020F0502020204030204" pitchFamily="34" charset="0"/>
                <a:cs typeface="Calibri" panose="020F0502020204030204" pitchFamily="34" charset="0"/>
              </a:rPr>
              <a:t>Determinar el </a:t>
            </a:r>
            <a:r>
              <a:rPr lang="ca-ES" sz="6400" b="1" dirty="0">
                <a:latin typeface="Calibri" panose="020F0502020204030204" pitchFamily="34" charset="0"/>
                <a:cs typeface="Calibri" panose="020F0502020204030204" pitchFamily="34" charset="0"/>
              </a:rPr>
              <a:t>règim de reemborsament </a:t>
            </a:r>
            <a:r>
              <a:rPr lang="ca-ES" sz="6400" dirty="0">
                <a:latin typeface="Calibri" panose="020F0502020204030204" pitchFamily="34" charset="0"/>
                <a:cs typeface="Calibri" panose="020F0502020204030204" pitchFamily="34" charset="0"/>
              </a:rPr>
              <a:t>d’aquelles aportacions obligatòries que no integren el capital, en especial les aportades pel finançament de la construcció o rehabilitació.</a:t>
            </a:r>
          </a:p>
          <a:p>
            <a:pPr algn="just">
              <a:lnSpc>
                <a:spcPct val="120000"/>
              </a:lnSpc>
            </a:pPr>
            <a:r>
              <a:rPr lang="ca-ES" sz="6400" dirty="0">
                <a:latin typeface="Calibri" panose="020F0502020204030204" pitchFamily="34" charset="0"/>
                <a:cs typeface="Calibri" panose="020F0502020204030204" pitchFamily="34" charset="0"/>
              </a:rPr>
              <a:t>En cas de </a:t>
            </a:r>
            <a:r>
              <a:rPr lang="ca-ES" sz="6400" b="1" dirty="0">
                <a:latin typeface="Calibri" panose="020F0502020204030204" pitchFamily="34" charset="0"/>
                <a:cs typeface="Calibri" panose="020F0502020204030204" pitchFamily="34" charset="0"/>
              </a:rPr>
              <a:t>baixa de les sòcies</a:t>
            </a:r>
            <a:r>
              <a:rPr lang="ca-ES" sz="6400" dirty="0">
                <a:latin typeface="Calibri" panose="020F0502020204030204" pitchFamily="34" charset="0"/>
                <a:cs typeface="Calibri" panose="020F0502020204030204" pitchFamily="34" charset="0"/>
              </a:rPr>
              <a:t>, normes sobre la devolució de aportacions al capital. Especialitats a la transmissió de les aportacions i del dret d’ús.</a:t>
            </a: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187466" y="6551684"/>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6588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6"/>
            <a:ext cx="9845351" cy="866516"/>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PERSONES SÒCIES I REQUISITS PER ACCEDIR</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231642"/>
            <a:ext cx="9845351" cy="4945321"/>
          </a:xfrm>
        </p:spPr>
        <p:txBody>
          <a:bodyPr>
            <a:normAutofit lnSpcReduction="10000"/>
          </a:bodyPr>
          <a:lstStyle/>
          <a:p>
            <a:pPr algn="just"/>
            <a:endParaRPr lang="ca-ES" sz="1900" b="1" dirty="0">
              <a:solidFill>
                <a:schemeClr val="tx1"/>
              </a:solidFill>
              <a:latin typeface="Calibri" panose="020F0502020204030204" pitchFamily="34" charset="0"/>
              <a:cs typeface="Calibri" panose="020F0502020204030204" pitchFamily="34" charset="0"/>
            </a:endParaRPr>
          </a:p>
          <a:p>
            <a:pPr algn="just">
              <a:lnSpc>
                <a:spcPct val="150000"/>
              </a:lnSpc>
              <a:buFont typeface="Wingdings" panose="05000000000000000000" pitchFamily="2" charset="2"/>
              <a:buChar char="ü"/>
            </a:pPr>
            <a:r>
              <a:rPr lang="ca-ES" sz="1800" b="1" dirty="0">
                <a:solidFill>
                  <a:schemeClr val="tx1"/>
                </a:solidFill>
                <a:latin typeface="Calibri" panose="020F0502020204030204" pitchFamily="34" charset="0"/>
                <a:cs typeface="Calibri" panose="020F0502020204030204" pitchFamily="34" charset="0"/>
              </a:rPr>
              <a:t>Sòcies usuàries o habitants: </a:t>
            </a:r>
            <a:r>
              <a:rPr lang="ca-ES" sz="1800" dirty="0">
                <a:solidFill>
                  <a:schemeClr val="tx1"/>
                </a:solidFill>
                <a:latin typeface="Calibri" panose="020F0502020204030204" pitchFamily="34" charset="0"/>
                <a:cs typeface="Calibri" panose="020F0502020204030204" pitchFamily="34" charset="0"/>
              </a:rPr>
              <a:t>les persones físiques titulars d’un dret d’ús d’un habitatge cooperatiu, que reunint els requisits d’accés, necessiten allotjament per a ells i per les persones amb qui convisquin –siguin unitats familiars, parelles de fet o una altra unitat de convivència– en les millors condicions de qualitat, oportunitat, informació i preus.”</a:t>
            </a:r>
            <a:r>
              <a:rPr lang="ca-ES" sz="1800" b="1" dirty="0">
                <a:solidFill>
                  <a:schemeClr val="tx1"/>
                </a:solidFill>
                <a:latin typeface="Calibri" panose="020F0502020204030204" pitchFamily="34" charset="0"/>
                <a:cs typeface="Calibri" panose="020F0502020204030204" pitchFamily="34" charset="0"/>
              </a:rPr>
              <a:t> </a:t>
            </a:r>
          </a:p>
          <a:p>
            <a:pPr marL="0" indent="0" algn="just">
              <a:lnSpc>
                <a:spcPct val="150000"/>
              </a:lnSpc>
              <a:buNone/>
            </a:pPr>
            <a:endParaRPr lang="ca-ES" sz="1800" b="1" dirty="0">
              <a:solidFill>
                <a:schemeClr val="tx1"/>
              </a:solidFill>
              <a:latin typeface="Calibri" panose="020F0502020204030204" pitchFamily="34" charset="0"/>
              <a:cs typeface="Calibri" panose="020F0502020204030204" pitchFamily="34" charset="0"/>
            </a:endParaRPr>
          </a:p>
          <a:p>
            <a:pPr algn="just">
              <a:lnSpc>
                <a:spcPct val="150000"/>
              </a:lnSpc>
              <a:buFont typeface="Wingdings" panose="05000000000000000000" pitchFamily="2" charset="2"/>
              <a:buChar char="ü"/>
            </a:pPr>
            <a:r>
              <a:rPr lang="ca-ES" sz="1800" b="1" dirty="0">
                <a:solidFill>
                  <a:schemeClr val="tx1"/>
                </a:solidFill>
                <a:latin typeface="Calibri" panose="020F0502020204030204" pitchFamily="34" charset="0"/>
                <a:cs typeface="Calibri" panose="020F0502020204030204" pitchFamily="34" charset="0"/>
              </a:rPr>
              <a:t>Sòcies expectants: </a:t>
            </a:r>
            <a:r>
              <a:rPr lang="ca-ES" sz="1800" dirty="0">
                <a:solidFill>
                  <a:schemeClr val="tx1"/>
                </a:solidFill>
                <a:latin typeface="Calibri" panose="020F0502020204030204" pitchFamily="34" charset="0"/>
                <a:cs typeface="Calibri" panose="020F0502020204030204" pitchFamily="34" charset="0"/>
              </a:rPr>
              <a:t>Són les persones que s’inscriuen a la llista de sol·licitants d’admissió amb la voluntat d’adquirir el títol de persona sòcia habitant, de subscriure el contracte de cessió d’ús corresponent i d’assumir totes les obligacions que en resultin inherents, per tal de gaudir de l’ús d’un habitatge cooperatiu en el moment que això sigui possible. La condició de sol·licitant d’admissió no implica ni concedeix cap de les obligacions ni drets de les persones sòcies habitants, excepte els que es preveuen en aquests Estatuts.”</a:t>
            </a: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140813" y="6492874"/>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1852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5"/>
            <a:ext cx="9845351" cy="819863"/>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ADMISSIÓ DE LES PERSONES SÒCIES</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268963"/>
            <a:ext cx="10041294" cy="4908000"/>
          </a:xfrm>
        </p:spPr>
        <p:txBody>
          <a:bodyPr/>
          <a:lstStyle/>
          <a:p>
            <a:pPr marL="0" indent="0">
              <a:lnSpc>
                <a:spcPct val="150000"/>
              </a:lnSpc>
              <a:buNone/>
            </a:pPr>
            <a:r>
              <a:rPr lang="ca-ES" sz="1800" b="1" dirty="0">
                <a:latin typeface="Calibri" panose="020F0502020204030204" pitchFamily="34" charset="0"/>
                <a:cs typeface="Calibri" panose="020F0502020204030204" pitchFamily="34" charset="0"/>
              </a:rPr>
              <a:t>Requisits essencials:</a:t>
            </a:r>
          </a:p>
          <a:p>
            <a:pPr algn="just">
              <a:lnSpc>
                <a:spcPct val="150000"/>
              </a:lnSpc>
            </a:pPr>
            <a:r>
              <a:rPr lang="ca-ES" sz="1800" dirty="0">
                <a:latin typeface="Calibri" panose="020F0502020204030204" pitchFamily="34" charset="0"/>
                <a:cs typeface="Calibri" panose="020F0502020204030204" pitchFamily="34" charset="0"/>
              </a:rPr>
              <a:t>Reunir les condicions establertes als Estatuts.</a:t>
            </a:r>
          </a:p>
          <a:p>
            <a:pPr algn="just">
              <a:lnSpc>
                <a:spcPct val="150000"/>
              </a:lnSpc>
            </a:pPr>
            <a:r>
              <a:rPr lang="ca-ES" sz="1800" dirty="0">
                <a:latin typeface="Calibri" panose="020F0502020204030204" pitchFamily="34" charset="0"/>
                <a:cs typeface="Calibri" panose="020F0502020204030204" pitchFamily="34" charset="0"/>
              </a:rPr>
              <a:t>Subscriure l’aportació obligatòria inicial al capital social i desemborsar, com a mínim, el 25% en el moment de la inscripció, de conformitat amb el previst a la Llei 12/2015, de 9 de juliol, de Cooperatives de Catalunya. </a:t>
            </a:r>
          </a:p>
          <a:p>
            <a:pPr algn="just">
              <a:lnSpc>
                <a:spcPct val="150000"/>
              </a:lnSpc>
            </a:pPr>
            <a:r>
              <a:rPr lang="ca-ES" sz="1800" dirty="0">
                <a:latin typeface="Calibri" panose="020F0502020204030204" pitchFamily="34" charset="0"/>
                <a:cs typeface="Calibri" panose="020F0502020204030204" pitchFamily="34" charset="0"/>
              </a:rPr>
              <a:t>Estar d’acord amb els principals objectius del projecte i amb les normes de convivència que la Cooperativa estableixi.</a:t>
            </a:r>
          </a:p>
          <a:p>
            <a:pPr algn="just">
              <a:lnSpc>
                <a:spcPct val="150000"/>
              </a:lnSpc>
            </a:pPr>
            <a:r>
              <a:rPr lang="ca-ES" sz="1800" dirty="0">
                <a:latin typeface="Calibri" panose="020F0502020204030204" pitchFamily="34" charset="0"/>
                <a:cs typeface="Calibri" panose="020F0502020204030204" pitchFamily="34" charset="0"/>
              </a:rPr>
              <a:t>No haver causat baixa d’una altra Cooperativa d’habitatge amb anterioritat per expulsió o baixa injustificada, ni ser deutor d’una Cooperativa d’habitatge per qualsevol concepte.</a:t>
            </a: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9287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053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5"/>
            <a:ext cx="9845351" cy="847855"/>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DRETS DE LES PERSONES SÒCIES</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334278"/>
            <a:ext cx="9845351" cy="3890865"/>
          </a:xfrm>
        </p:spPr>
        <p:txBody>
          <a:bodyPr/>
          <a:lstStyle/>
          <a:p>
            <a:pPr algn="just">
              <a:lnSpc>
                <a:spcPct val="150000"/>
              </a:lnSpc>
            </a:pPr>
            <a:r>
              <a:rPr lang="es-ES" sz="1800" dirty="0">
                <a:latin typeface="Calibri" panose="020F0502020204030204" pitchFamily="34" charset="0"/>
                <a:cs typeface="Calibri" panose="020F0502020204030204" pitchFamily="34" charset="0"/>
              </a:rPr>
              <a:t>Constituir </a:t>
            </a:r>
            <a:r>
              <a:rPr lang="es-ES" sz="1800" dirty="0" err="1">
                <a:latin typeface="Calibri" panose="020F0502020204030204" pitchFamily="34" charset="0"/>
                <a:cs typeface="Calibri" panose="020F0502020204030204" pitchFamily="34" charset="0"/>
              </a:rPr>
              <a:t>unitats</a:t>
            </a:r>
            <a:r>
              <a:rPr lang="es-ES" sz="1800" dirty="0">
                <a:latin typeface="Calibri" panose="020F0502020204030204" pitchFamily="34" charset="0"/>
                <a:cs typeface="Calibri" panose="020F0502020204030204" pitchFamily="34" charset="0"/>
              </a:rPr>
              <a:t> efectives de </a:t>
            </a:r>
            <a:r>
              <a:rPr lang="es-ES" sz="1800" dirty="0" err="1">
                <a:latin typeface="Calibri" panose="020F0502020204030204" pitchFamily="34" charset="0"/>
                <a:cs typeface="Calibri" panose="020F0502020204030204" pitchFamily="34" charset="0"/>
              </a:rPr>
              <a:t>convivència</a:t>
            </a:r>
            <a:r>
              <a:rPr lang="es-ES" sz="1800" dirty="0">
                <a:latin typeface="Calibri" panose="020F0502020204030204" pitchFamily="34" charset="0"/>
                <a:cs typeface="Calibri" panose="020F0502020204030204" pitchFamily="34" charset="0"/>
              </a:rPr>
              <a:t>.</a:t>
            </a:r>
          </a:p>
          <a:p>
            <a:pPr algn="just">
              <a:lnSpc>
                <a:spcPct val="150000"/>
              </a:lnSpc>
            </a:pPr>
            <a:r>
              <a:rPr lang="ca-ES" sz="1800" dirty="0">
                <a:latin typeface="Calibri" panose="020F0502020204030204" pitchFamily="34" charset="0"/>
                <a:cs typeface="Calibri" panose="020F0502020204030204" pitchFamily="34" charset="0"/>
              </a:rPr>
              <a:t>A exercir l’ús privatiu de l’habitatge destinat a residència habitual i permanent amb els elements arquitectònics i instal·lacions privatius compresos dins els seus límits.</a:t>
            </a:r>
          </a:p>
          <a:p>
            <a:pPr algn="just">
              <a:lnSpc>
                <a:spcPct val="150000"/>
              </a:lnSpc>
            </a:pPr>
            <a:r>
              <a:rPr lang="ca-ES" sz="1800" dirty="0">
                <a:latin typeface="Calibri" panose="020F0502020204030204" pitchFamily="34" charset="0"/>
                <a:cs typeface="Calibri" panose="020F0502020204030204" pitchFamily="34" charset="0"/>
              </a:rPr>
              <a:t>La titularitat del dret d’ús només s'extingirà en cas de baixa de la persona sòcia en  tant destinatària del dret d'ús o per procediment d'expulsió. Cal tenir en compte que una persona sòcia, podria cessar en l’ús de l’habitatge però mantenir-se com a sòcia de la cooperativa, mantenint el seu capital social.</a:t>
            </a:r>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08986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6"/>
            <a:ext cx="9845351" cy="782540"/>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OBLIGACIONS DE LES PERSONES SÒCIES</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147666"/>
            <a:ext cx="9845351" cy="5029297"/>
          </a:xfrm>
        </p:spPr>
        <p:txBody>
          <a:bodyPr>
            <a:normAutofit fontScale="62500" lnSpcReduction="20000"/>
          </a:bodyPr>
          <a:lstStyle/>
          <a:p>
            <a:pPr algn="just">
              <a:lnSpc>
                <a:spcPct val="120000"/>
              </a:lnSpc>
            </a:pPr>
            <a:r>
              <a:rPr lang="ca-ES" dirty="0">
                <a:latin typeface="Calibri" panose="020F0502020204030204" pitchFamily="34" charset="0"/>
                <a:cs typeface="Calibri" panose="020F0502020204030204" pitchFamily="34" charset="0"/>
              </a:rPr>
              <a:t>Complir els estatuts i altres acords adoptats, especial referència a les normes d’ús que es regulin per estatuts o reglament.</a:t>
            </a:r>
          </a:p>
          <a:p>
            <a:pPr algn="just">
              <a:lnSpc>
                <a:spcPct val="120000"/>
              </a:lnSpc>
            </a:pPr>
            <a:r>
              <a:rPr lang="ca-ES" dirty="0">
                <a:latin typeface="Calibri" panose="020F0502020204030204" pitchFamily="34" charset="0"/>
                <a:cs typeface="Calibri" panose="020F0502020204030204" pitchFamily="34" charset="0"/>
              </a:rPr>
              <a:t>Destinar l’habitatge cooperatiu a residència habitual dels soci i els membres de la seva unitat de convivència. Amb excepcions per motius que impedeixin temporalment la residència o per supòsits de crisi familiar per acord o resolució judicial.</a:t>
            </a:r>
          </a:p>
          <a:p>
            <a:pPr algn="just">
              <a:lnSpc>
                <a:spcPct val="120000"/>
              </a:lnSpc>
            </a:pPr>
            <a:r>
              <a:rPr lang="ca-ES" dirty="0">
                <a:latin typeface="Calibri" panose="020F0502020204030204" pitchFamily="34" charset="0"/>
                <a:cs typeface="Calibri" panose="020F0502020204030204" pitchFamily="34" charset="0"/>
              </a:rPr>
              <a:t>No imposar limitacions temporals en la transmissió del dret d’ús, ni transformar el règim de tinença de la cessió d’ús de l’habitatge cooperatiu de durada indefinida en el règim de tinença de propietat o similar, incloent el lloguer amb opció de compra.</a:t>
            </a:r>
          </a:p>
          <a:p>
            <a:pPr algn="just">
              <a:lnSpc>
                <a:spcPct val="120000"/>
              </a:lnSpc>
            </a:pPr>
            <a:r>
              <a:rPr lang="ca-ES" dirty="0">
                <a:latin typeface="Calibri" panose="020F0502020204030204" pitchFamily="34" charset="0"/>
                <a:cs typeface="Calibri" panose="020F0502020204030204" pitchFamily="34" charset="0"/>
              </a:rPr>
              <a:t>Econòmiques: les sòcies estan obligades a desemborsar el capital social, així com efectuar les aportacions necessàries per cobrir el preu d’adquisició de drets del sòl o immoble, així com la resta de quantitats vinculades a l’ús: Quotes d’ús i despeses de manteniment i rehabilitació de les instal·lacions i serveis comuns.</a:t>
            </a:r>
          </a:p>
          <a:p>
            <a:pPr algn="just">
              <a:lnSpc>
                <a:spcPct val="120000"/>
              </a:lnSpc>
            </a:pPr>
            <a:r>
              <a:rPr lang="es-ES" dirty="0">
                <a:latin typeface="Calibri" panose="020F0502020204030204" pitchFamily="34" charset="0"/>
                <a:cs typeface="Calibri" panose="020F0502020204030204" pitchFamily="34" charset="0"/>
              </a:rPr>
              <a:t>Les </a:t>
            </a:r>
            <a:r>
              <a:rPr lang="es-ES" dirty="0" err="1">
                <a:latin typeface="Calibri" panose="020F0502020204030204" pitchFamily="34" charset="0"/>
                <a:cs typeface="Calibri" panose="020F0502020204030204" pitchFamily="34" charset="0"/>
              </a:rPr>
              <a:t>sòcies</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s’obliguen</a:t>
            </a:r>
            <a:r>
              <a:rPr lang="es-ES" dirty="0">
                <a:latin typeface="Calibri" panose="020F0502020204030204" pitchFamily="34" charset="0"/>
                <a:cs typeface="Calibri" panose="020F0502020204030204" pitchFamily="34" charset="0"/>
              </a:rPr>
              <a:t> a la </a:t>
            </a:r>
            <a:r>
              <a:rPr lang="es-ES" dirty="0" err="1">
                <a:latin typeface="Calibri" panose="020F0502020204030204" pitchFamily="34" charset="0"/>
                <a:cs typeface="Calibri" panose="020F0502020204030204" pitchFamily="34" charset="0"/>
              </a:rPr>
              <a:t>conservació</a:t>
            </a:r>
            <a:r>
              <a:rPr lang="es-ES" dirty="0">
                <a:latin typeface="Calibri" panose="020F0502020204030204" pitchFamily="34" charset="0"/>
                <a:cs typeface="Calibri" panose="020F0502020204030204" pitchFamily="34" charset="0"/>
              </a:rPr>
              <a:t> i </a:t>
            </a:r>
            <a:r>
              <a:rPr lang="es-ES" dirty="0" err="1">
                <a:latin typeface="Calibri" panose="020F0502020204030204" pitchFamily="34" charset="0"/>
                <a:cs typeface="Calibri" panose="020F0502020204030204" pitchFamily="34" charset="0"/>
              </a:rPr>
              <a:t>manteniment</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dels</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elements</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d’ús</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privatiu</a:t>
            </a:r>
            <a:r>
              <a:rPr lang="es-ES" dirty="0">
                <a:latin typeface="Calibri" panose="020F0502020204030204" pitchFamily="34" charset="0"/>
                <a:cs typeface="Calibri" panose="020F0502020204030204" pitchFamily="34" charset="0"/>
              </a:rPr>
              <a:t>. </a:t>
            </a:r>
            <a:endParaRPr lang="es-ES" i="1" dirty="0">
              <a:solidFill>
                <a:srgbClr val="FF0000"/>
              </a:solidFill>
              <a:latin typeface="Calibri" panose="020F0502020204030204" pitchFamily="34" charset="0"/>
              <a:cs typeface="Calibri" panose="020F0502020204030204" pitchFamily="34" charset="0"/>
            </a:endParaRPr>
          </a:p>
          <a:p>
            <a:pPr algn="just">
              <a:lnSpc>
                <a:spcPct val="120000"/>
              </a:lnSpc>
            </a:pPr>
            <a:r>
              <a:rPr lang="es-ES" dirty="0">
                <a:latin typeface="Calibri" panose="020F0502020204030204" pitchFamily="34" charset="0"/>
                <a:cs typeface="Calibri" panose="020F0502020204030204" pitchFamily="34" charset="0"/>
              </a:rPr>
              <a:t>Desocupar </a:t>
            </a:r>
            <a:r>
              <a:rPr lang="es-ES" dirty="0" err="1">
                <a:latin typeface="Calibri" panose="020F0502020204030204" pitchFamily="34" charset="0"/>
                <a:cs typeface="Calibri" panose="020F0502020204030204" pitchFamily="34" charset="0"/>
              </a:rPr>
              <a:t>l’habitatge</a:t>
            </a:r>
            <a:r>
              <a:rPr lang="es-ES" dirty="0">
                <a:latin typeface="Calibri" panose="020F0502020204030204" pitchFamily="34" charset="0"/>
                <a:cs typeface="Calibri" panose="020F0502020204030204" pitchFamily="34" charset="0"/>
              </a:rPr>
              <a:t> en cas de </a:t>
            </a:r>
            <a:r>
              <a:rPr lang="es-ES" dirty="0" err="1">
                <a:latin typeface="Calibri" panose="020F0502020204030204" pitchFamily="34" charset="0"/>
                <a:cs typeface="Calibri" panose="020F0502020204030204" pitchFamily="34" charset="0"/>
              </a:rPr>
              <a:t>baixa</a:t>
            </a:r>
            <a:r>
              <a:rPr lang="es-ES" dirty="0">
                <a:latin typeface="Calibri" panose="020F0502020204030204" pitchFamily="34" charset="0"/>
                <a:cs typeface="Calibri" panose="020F0502020204030204" pitchFamily="34" charset="0"/>
              </a:rPr>
              <a:t> de la </a:t>
            </a:r>
            <a:r>
              <a:rPr lang="es-ES" dirty="0" err="1">
                <a:latin typeface="Calibri" panose="020F0502020204030204" pitchFamily="34" charset="0"/>
                <a:cs typeface="Calibri" panose="020F0502020204030204" pitchFamily="34" charset="0"/>
              </a:rPr>
              <a:t>sòcia</a:t>
            </a:r>
            <a:r>
              <a:rPr lang="es-ES" dirty="0">
                <a:latin typeface="Calibri" panose="020F0502020204030204" pitchFamily="34" charset="0"/>
                <a:cs typeface="Calibri" panose="020F0502020204030204" pitchFamily="34" charset="0"/>
              </a:rPr>
              <a:t> i </a:t>
            </a:r>
            <a:r>
              <a:rPr lang="es-ES" dirty="0" err="1">
                <a:latin typeface="Calibri" panose="020F0502020204030204" pitchFamily="34" charset="0"/>
                <a:cs typeface="Calibri" panose="020F0502020204030204" pitchFamily="34" charset="0"/>
              </a:rPr>
              <a:t>els</a:t>
            </a:r>
            <a:r>
              <a:rPr lang="es-ES" dirty="0">
                <a:latin typeface="Calibri" panose="020F0502020204030204" pitchFamily="34" charset="0"/>
                <a:cs typeface="Calibri" panose="020F0502020204030204" pitchFamily="34" charset="0"/>
              </a:rPr>
              <a:t> membres de la </a:t>
            </a:r>
            <a:r>
              <a:rPr lang="es-ES" dirty="0" err="1">
                <a:latin typeface="Calibri" panose="020F0502020204030204" pitchFamily="34" charset="0"/>
                <a:cs typeface="Calibri" panose="020F0502020204030204" pitchFamily="34" charset="0"/>
              </a:rPr>
              <a:t>unitat</a:t>
            </a:r>
            <a:r>
              <a:rPr lang="es-ES" dirty="0">
                <a:latin typeface="Calibri" panose="020F0502020204030204" pitchFamily="34" charset="0"/>
                <a:cs typeface="Calibri" panose="020F0502020204030204" pitchFamily="34" charset="0"/>
              </a:rPr>
              <a:t> de </a:t>
            </a:r>
            <a:r>
              <a:rPr lang="es-ES" dirty="0" err="1">
                <a:latin typeface="Calibri" panose="020F0502020204030204" pitchFamily="34" charset="0"/>
                <a:cs typeface="Calibri" panose="020F0502020204030204" pitchFamily="34" charset="0"/>
              </a:rPr>
              <a:t>convivència</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Accions</a:t>
            </a:r>
            <a:r>
              <a:rPr lang="es-ES" dirty="0">
                <a:latin typeface="Calibri" panose="020F0502020204030204" pitchFamily="34" charset="0"/>
                <a:cs typeface="Calibri" panose="020F0502020204030204" pitchFamily="34" charset="0"/>
              </a:rPr>
              <a:t> que </a:t>
            </a:r>
            <a:r>
              <a:rPr lang="es-ES" dirty="0" err="1">
                <a:latin typeface="Calibri" panose="020F0502020204030204" pitchFamily="34" charset="0"/>
                <a:cs typeface="Calibri" panose="020F0502020204030204" pitchFamily="34" charset="0"/>
              </a:rPr>
              <a:t>pot</a:t>
            </a:r>
            <a:r>
              <a:rPr lang="es-ES"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emprendre</a:t>
            </a:r>
            <a:r>
              <a:rPr lang="es-ES" dirty="0">
                <a:latin typeface="Calibri" panose="020F0502020204030204" pitchFamily="34" charset="0"/>
                <a:cs typeface="Calibri" panose="020F0502020204030204" pitchFamily="34" charset="0"/>
              </a:rPr>
              <a:t> la cooperativa en cas </a:t>
            </a:r>
            <a:r>
              <a:rPr lang="es-ES" dirty="0" err="1">
                <a:latin typeface="Calibri" panose="020F0502020204030204" pitchFamily="34" charset="0"/>
                <a:cs typeface="Calibri" panose="020F0502020204030204" pitchFamily="34" charset="0"/>
              </a:rPr>
              <a:t>d’incompliment</a:t>
            </a:r>
            <a:r>
              <a:rPr lang="es-ES" dirty="0">
                <a:latin typeface="Calibri" panose="020F0502020204030204" pitchFamily="34" charset="0"/>
                <a:cs typeface="Calibri" panose="020F0502020204030204" pitchFamily="34" charset="0"/>
              </a:rPr>
              <a:t>.</a:t>
            </a:r>
            <a:endParaRPr lang="ca-ES" dirty="0">
              <a:latin typeface="Calibri" panose="020F0502020204030204" pitchFamily="34" charset="0"/>
              <a:cs typeface="Calibri" panose="020F0502020204030204" pitchFamily="34" charset="0"/>
            </a:endParaRP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206127" y="6437705"/>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66529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ol 1">
            <a:extLst>
              <a:ext uri="{FF2B5EF4-FFF2-40B4-BE49-F238E27FC236}">
                <a16:creationId xmlns:a16="http://schemas.microsoft.com/office/drawing/2014/main" id="{52479CD9-024A-4554-8786-6006A6FC930C}"/>
              </a:ext>
            </a:extLst>
          </p:cNvPr>
          <p:cNvSpPr>
            <a:spLocks noGrp="1"/>
          </p:cNvSpPr>
          <p:nvPr>
            <p:ph type="title"/>
          </p:nvPr>
        </p:nvSpPr>
        <p:spPr>
          <a:xfrm>
            <a:off x="838200" y="365126"/>
            <a:ext cx="9845351" cy="801202"/>
          </a:xfrm>
        </p:spPr>
        <p:txBody>
          <a:bodyPr/>
          <a:lstStyle/>
          <a:p>
            <a:pPr algn="ctr"/>
            <a:r>
              <a:rPr lang="ca-ES" sz="2400" b="1" dirty="0">
                <a:solidFill>
                  <a:srgbClr val="C00000"/>
                </a:solidFill>
                <a:latin typeface="Calibri" panose="020F0502020204030204" pitchFamily="34" charset="0"/>
                <a:cs typeface="Calibri" panose="020F0502020204030204" pitchFamily="34" charset="0"/>
              </a:rPr>
              <a:t>RÈGIM DE CESSIÓ, TRANSMISSIÓ O GRAVÀMEN DEL DRET D’ÚS </a:t>
            </a:r>
          </a:p>
        </p:txBody>
      </p:sp>
      <p:sp>
        <p:nvSpPr>
          <p:cNvPr id="3" name="Contenidor de contingut 2">
            <a:extLst>
              <a:ext uri="{FF2B5EF4-FFF2-40B4-BE49-F238E27FC236}">
                <a16:creationId xmlns:a16="http://schemas.microsoft.com/office/drawing/2014/main" id="{83A815A1-AAEF-409D-B0D0-51103A997491}"/>
              </a:ext>
            </a:extLst>
          </p:cNvPr>
          <p:cNvSpPr>
            <a:spLocks noGrp="1"/>
          </p:cNvSpPr>
          <p:nvPr>
            <p:ph idx="1"/>
          </p:nvPr>
        </p:nvSpPr>
        <p:spPr>
          <a:xfrm>
            <a:off x="838200" y="1166328"/>
            <a:ext cx="9845351" cy="5010635"/>
          </a:xfrm>
        </p:spPr>
        <p:txBody>
          <a:bodyPr>
            <a:normAutofit fontScale="92500" lnSpcReduction="10000"/>
          </a:bodyPr>
          <a:lstStyle/>
          <a:p>
            <a:pPr algn="just">
              <a:lnSpc>
                <a:spcPct val="150000"/>
              </a:lnSpc>
            </a:pPr>
            <a:r>
              <a:rPr lang="ca-ES" sz="1800" dirty="0">
                <a:latin typeface="Calibri" panose="020F0502020204030204" pitchFamily="34" charset="0"/>
                <a:cs typeface="Calibri" panose="020F0502020204030204" pitchFamily="34" charset="0"/>
              </a:rPr>
              <a:t>Els estatuts han de preveure si les sòcies poden gravar el dret d’ús, si el poden transmetre i en quines condicions, tenint compte que la </a:t>
            </a:r>
            <a:r>
              <a:rPr lang="ca-ES" sz="1800" dirty="0" err="1">
                <a:latin typeface="Calibri" panose="020F0502020204030204" pitchFamily="34" charset="0"/>
                <a:cs typeface="Calibri" panose="020F0502020204030204" pitchFamily="34" charset="0"/>
              </a:rPr>
              <a:t>tituar</a:t>
            </a:r>
            <a:r>
              <a:rPr lang="ca-ES" sz="1800" dirty="0">
                <a:latin typeface="Calibri" panose="020F0502020204030204" pitchFamily="34" charset="0"/>
                <a:cs typeface="Calibri" panose="020F0502020204030204" pitchFamily="34" charset="0"/>
              </a:rPr>
              <a:t> única és de la cooperativa.</a:t>
            </a:r>
          </a:p>
          <a:p>
            <a:pPr algn="just">
              <a:lnSpc>
                <a:spcPct val="150000"/>
              </a:lnSpc>
            </a:pPr>
            <a:r>
              <a:rPr lang="ca-ES" sz="1800" dirty="0">
                <a:latin typeface="Calibri" panose="020F0502020204030204" pitchFamily="34" charset="0"/>
                <a:cs typeface="Calibri" panose="020F0502020204030204" pitchFamily="34" charset="0"/>
              </a:rPr>
              <a:t>Caldrà tenir en compte el dret de tanteig i retracte a favor de la cooperativa, previst a l’article 125 Llei 12/2015, però en atenció al model d’ús recomanable indicar l’adjudicació de l’ús es faci de forma exclusiva a les sòcies, evitant que es pugui transmetre a terceres persones.</a:t>
            </a:r>
          </a:p>
          <a:p>
            <a:pPr marL="0" indent="0" algn="just">
              <a:buNone/>
            </a:pPr>
            <a:endParaRPr lang="ca-ES" sz="1800" b="1" dirty="0">
              <a:latin typeface="Calibri" panose="020F0502020204030204" pitchFamily="34" charset="0"/>
              <a:cs typeface="Calibri" panose="020F0502020204030204" pitchFamily="34" charset="0"/>
            </a:endParaRPr>
          </a:p>
          <a:p>
            <a:pPr marL="0" indent="0" algn="just">
              <a:lnSpc>
                <a:spcPct val="150000"/>
              </a:lnSpc>
              <a:buNone/>
            </a:pPr>
            <a:r>
              <a:rPr lang="ca-ES" sz="1800" b="1" dirty="0">
                <a:latin typeface="Calibri" panose="020F0502020204030204" pitchFamily="34" charset="0"/>
                <a:cs typeface="Calibri" panose="020F0502020204030204" pitchFamily="34" charset="0"/>
              </a:rPr>
              <a:t>Supòsits de transmissió: </a:t>
            </a:r>
          </a:p>
          <a:p>
            <a:pPr algn="just">
              <a:lnSpc>
                <a:spcPct val="150000"/>
              </a:lnSpc>
              <a:buFont typeface="Wingdings" panose="05000000000000000000" pitchFamily="2" charset="2"/>
              <a:buChar char="Ø"/>
            </a:pPr>
            <a:r>
              <a:rPr lang="ca-ES" sz="1800" b="1" dirty="0">
                <a:latin typeface="Calibri" panose="020F0502020204030204" pitchFamily="34" charset="0"/>
                <a:cs typeface="Calibri" panose="020F0502020204030204" pitchFamily="34" charset="0"/>
              </a:rPr>
              <a:t>Successió </a:t>
            </a:r>
            <a:r>
              <a:rPr lang="ca-ES" sz="1800" b="1" dirty="0" err="1">
                <a:latin typeface="Calibri" panose="020F0502020204030204" pitchFamily="34" charset="0"/>
                <a:cs typeface="Calibri" panose="020F0502020204030204" pitchFamily="34" charset="0"/>
              </a:rPr>
              <a:t>mortis</a:t>
            </a:r>
            <a:r>
              <a:rPr lang="ca-ES" sz="1800" b="1" dirty="0">
                <a:latin typeface="Calibri" panose="020F0502020204030204" pitchFamily="34" charset="0"/>
                <a:cs typeface="Calibri" panose="020F0502020204030204" pitchFamily="34" charset="0"/>
              </a:rPr>
              <a:t> causa: </a:t>
            </a:r>
            <a:r>
              <a:rPr lang="ca-ES" sz="1800" dirty="0">
                <a:latin typeface="Calibri" panose="020F0502020204030204" pitchFamily="34" charset="0"/>
                <a:cs typeface="Calibri" panose="020F0502020204030204" pitchFamily="34" charset="0"/>
              </a:rPr>
              <a:t>els estatuts poden preveure que en cas de baixa, els hereus tenen dret a exigir el reemborsament de les aportacions, i les quantitats lliurades pel finançament, preveient també que aquest hereu pugui incorporar-se com a soci en cas de reunir els requisits estatutaris.</a:t>
            </a:r>
          </a:p>
          <a:p>
            <a:pPr algn="just">
              <a:lnSpc>
                <a:spcPct val="150000"/>
              </a:lnSpc>
              <a:buFont typeface="Wingdings" panose="05000000000000000000" pitchFamily="2" charset="2"/>
              <a:buChar char="Ø"/>
            </a:pPr>
            <a:r>
              <a:rPr lang="ca-ES" sz="1800" b="1" dirty="0">
                <a:latin typeface="Calibri" panose="020F0502020204030204" pitchFamily="34" charset="0"/>
                <a:cs typeface="Calibri" panose="020F0502020204030204" pitchFamily="34" charset="0"/>
              </a:rPr>
              <a:t>Inter </a:t>
            </a:r>
            <a:r>
              <a:rPr lang="ca-ES" sz="1800" b="1" dirty="0" err="1">
                <a:latin typeface="Calibri" panose="020F0502020204030204" pitchFamily="34" charset="0"/>
                <a:cs typeface="Calibri" panose="020F0502020204030204" pitchFamily="34" charset="0"/>
              </a:rPr>
              <a:t>vivos</a:t>
            </a:r>
            <a:r>
              <a:rPr lang="ca-ES" sz="1800" b="1" dirty="0">
                <a:latin typeface="Calibri" panose="020F0502020204030204" pitchFamily="34" charset="0"/>
                <a:cs typeface="Calibri" panose="020F0502020204030204" pitchFamily="34" charset="0"/>
              </a:rPr>
              <a:t>: </a:t>
            </a:r>
            <a:r>
              <a:rPr lang="ca-ES" sz="1800" dirty="0">
                <a:latin typeface="Calibri" panose="020F0502020204030204" pitchFamily="34" charset="0"/>
                <a:cs typeface="Calibri" panose="020F0502020204030204" pitchFamily="34" charset="0"/>
              </a:rPr>
              <a:t>es permet la transmissió del dret entre sòcies, a una sòcia expectant sempre que reuneixi els requisits dels estatuts.</a:t>
            </a:r>
            <a:endParaRPr lang="ca-ES" sz="1800" b="1" dirty="0">
              <a:latin typeface="Calibri" panose="020F0502020204030204" pitchFamily="34" charset="0"/>
              <a:cs typeface="Calibri" panose="020F0502020204030204" pitchFamily="34" charset="0"/>
            </a:endParaRPr>
          </a:p>
          <a:p>
            <a:endParaRPr lang="ca-ES" dirty="0"/>
          </a:p>
        </p:txBody>
      </p:sp>
      <p:pic>
        <p:nvPicPr>
          <p:cNvPr id="4" name="Imagen1">
            <a:extLst>
              <a:ext uri="{FF2B5EF4-FFF2-40B4-BE49-F238E27FC236}">
                <a16:creationId xmlns:a16="http://schemas.microsoft.com/office/drawing/2014/main" id="{58AC5F1F-3CD1-45CA-8BEE-5F493DDF8222}"/>
              </a:ext>
            </a:extLst>
          </p:cNvPr>
          <p:cNvPicPr/>
          <p:nvPr/>
        </p:nvPicPr>
        <p:blipFill>
          <a:blip r:embed="rId2">
            <a:lum/>
            <a:alphaModFix/>
          </a:blip>
          <a:srcRect/>
          <a:stretch>
            <a:fillRect/>
          </a:stretch>
        </p:blipFill>
        <p:spPr>
          <a:xfrm>
            <a:off x="159474" y="6492874"/>
            <a:ext cx="1613342" cy="205692"/>
          </a:xfrm>
          <a:prstGeom prst="rect">
            <a:avLst/>
          </a:prstGeom>
          <a:noFill/>
          <a:ln>
            <a:noFill/>
            <a:prstDash/>
          </a:ln>
        </p:spPr>
      </p:pic>
      <p:pic>
        <p:nvPicPr>
          <p:cNvPr id="5" name="Picture 2" descr="Logotipo profesional para abogados/as del ICAB y sociedades profesionales -  ICAB">
            <a:extLst>
              <a:ext uri="{FF2B5EF4-FFF2-40B4-BE49-F238E27FC236}">
                <a16:creationId xmlns:a16="http://schemas.microsoft.com/office/drawing/2014/main" id="{9D0F3C19-A100-47AB-B3F0-2981764E7F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840" y="5594743"/>
            <a:ext cx="1440160" cy="1191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7387881"/>
      </p:ext>
    </p:extLst>
  </p:cSld>
  <p:clrMapOvr>
    <a:masterClrMapping/>
  </p:clrMapOvr>
</p:sld>
</file>

<file path=ppt/theme/theme1.xml><?xml version="1.0" encoding="utf-8"?>
<a:theme xmlns:a="http://schemas.openxmlformats.org/drawingml/2006/main" name="Tema de l'Office">
  <a:themeElements>
    <a:clrScheme name="Oficina">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ici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ici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165</TotalTime>
  <Words>2095</Words>
  <Application>Microsoft Office PowerPoint</Application>
  <PresentationFormat>Pantalla panoràmica</PresentationFormat>
  <Paragraphs>79</Paragraphs>
  <Slides>12</Slides>
  <Notes>0</Notes>
  <HiddenSlides>0</HiddenSlides>
  <MMClips>0</MMClips>
  <ScaleCrop>false</ScaleCrop>
  <HeadingPairs>
    <vt:vector size="6" baseType="variant">
      <vt:variant>
        <vt:lpstr>Tipus de lletra utilitzats</vt:lpstr>
      </vt:variant>
      <vt:variant>
        <vt:i4>4</vt:i4>
      </vt:variant>
      <vt:variant>
        <vt:lpstr>Tema</vt:lpstr>
      </vt:variant>
      <vt:variant>
        <vt:i4>1</vt:i4>
      </vt:variant>
      <vt:variant>
        <vt:lpstr>Títols de les diapositives</vt:lpstr>
      </vt:variant>
      <vt:variant>
        <vt:i4>12</vt:i4>
      </vt:variant>
    </vt:vector>
  </HeadingPairs>
  <TitlesOfParts>
    <vt:vector size="17" baseType="lpstr">
      <vt:lpstr>Arial</vt:lpstr>
      <vt:lpstr>Calibri</vt:lpstr>
      <vt:lpstr>Calibri Light</vt:lpstr>
      <vt:lpstr>Wingdings</vt:lpstr>
      <vt:lpstr>Tema de l'Office</vt:lpstr>
      <vt:lpstr>Presentació del PowerPoint</vt:lpstr>
      <vt:lpstr>QUÈ SÓN ELS COOPERATIVES D’HABITATGE EN RÈGIM D’ÚS?</vt:lpstr>
      <vt:lpstr>LA COOPERATIVA COM A ÚNICA TITULAR</vt:lpstr>
      <vt:lpstr> ELEMENTS ESSENCIALS DELS ESTATUTS SOCIALS DE LA COOPERATIVA EN RÈGIM D’ÚS </vt:lpstr>
      <vt:lpstr>PERSONES SÒCIES I REQUISITS PER ACCEDIR</vt:lpstr>
      <vt:lpstr>ADMISSIÓ DE LES PERSONES SÒCIES</vt:lpstr>
      <vt:lpstr>DRETS DE LES PERSONES SÒCIES</vt:lpstr>
      <vt:lpstr>OBLIGACIONS DE LES PERSONES SÒCIES</vt:lpstr>
      <vt:lpstr>RÈGIM DE CESSIÓ, TRANSMISSIÓ O GRAVÀMEN DEL DRET D’ÚS </vt:lpstr>
      <vt:lpstr>RÈGIM ECONÒMIC</vt:lpstr>
      <vt:lpstr>EL CONTRACTE DE CESSIÓ D’ÚS: TERMES I CONDICIONS QUE ES RECOMANA INCLOURE (fixades en EESS i RRI)</vt:lpstr>
      <vt:lpstr>Presentació del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 del PowerPoint</dc:title>
  <dc:creator>Marina Berga Ardanuy</dc:creator>
  <cp:lastModifiedBy>Marina Berga Ardanuy</cp:lastModifiedBy>
  <cp:revision>16</cp:revision>
  <cp:lastPrinted>2021-10-04T11:44:55Z</cp:lastPrinted>
  <dcterms:created xsi:type="dcterms:W3CDTF">2021-10-04T10:42:22Z</dcterms:created>
  <dcterms:modified xsi:type="dcterms:W3CDTF">2021-10-04T13:31:55Z</dcterms:modified>
</cp:coreProperties>
</file>